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0" r:id="rId2"/>
    <p:sldId id="308" r:id="rId3"/>
    <p:sldId id="259" r:id="rId4"/>
    <p:sldId id="260" r:id="rId5"/>
    <p:sldId id="261" r:id="rId6"/>
    <p:sldId id="264" r:id="rId7"/>
    <p:sldId id="263" r:id="rId8"/>
    <p:sldId id="262" r:id="rId9"/>
    <p:sldId id="265" r:id="rId10"/>
    <p:sldId id="266" r:id="rId11"/>
    <p:sldId id="267" r:id="rId12"/>
    <p:sldId id="268" r:id="rId13"/>
    <p:sldId id="269" r:id="rId14"/>
    <p:sldId id="281" r:id="rId15"/>
    <p:sldId id="283" r:id="rId16"/>
    <p:sldId id="282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9" r:id="rId4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B9FF"/>
    <a:srgbClr val="F481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89798" autoAdjust="0"/>
    <p:restoredTop sz="95739" autoAdjust="0"/>
  </p:normalViewPr>
  <p:slideViewPr>
    <p:cSldViewPr>
      <p:cViewPr>
        <p:scale>
          <a:sx n="66" d="100"/>
          <a:sy n="66" d="100"/>
        </p:scale>
        <p:origin x="-25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FB94-1AC4-4C70-BEC2-CD9F8ED6FD4B}" type="datetimeFigureOut">
              <a:rPr lang="ar-SA" smtClean="0"/>
              <a:pPr/>
              <a:t>14/01/1433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F16D-64D6-4DEB-BAFB-3D914BF9887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FB94-1AC4-4C70-BEC2-CD9F8ED6FD4B}" type="datetimeFigureOut">
              <a:rPr lang="ar-SA" smtClean="0"/>
              <a:pPr/>
              <a:t>14/01/1433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F16D-64D6-4DEB-BAFB-3D914BF9887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FB94-1AC4-4C70-BEC2-CD9F8ED6FD4B}" type="datetimeFigureOut">
              <a:rPr lang="ar-SA" smtClean="0"/>
              <a:pPr/>
              <a:t>14/01/1433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F16D-64D6-4DEB-BAFB-3D914BF9887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FB94-1AC4-4C70-BEC2-CD9F8ED6FD4B}" type="datetimeFigureOut">
              <a:rPr lang="ar-SA" smtClean="0"/>
              <a:pPr/>
              <a:t>14/01/1433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F16D-64D6-4DEB-BAFB-3D914BF9887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FB94-1AC4-4C70-BEC2-CD9F8ED6FD4B}" type="datetimeFigureOut">
              <a:rPr lang="ar-SA" smtClean="0"/>
              <a:pPr/>
              <a:t>14/01/1433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F16D-64D6-4DEB-BAFB-3D914BF9887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FB94-1AC4-4C70-BEC2-CD9F8ED6FD4B}" type="datetimeFigureOut">
              <a:rPr lang="ar-SA" smtClean="0"/>
              <a:pPr/>
              <a:t>14/01/1433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F16D-64D6-4DEB-BAFB-3D914BF9887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FB94-1AC4-4C70-BEC2-CD9F8ED6FD4B}" type="datetimeFigureOut">
              <a:rPr lang="ar-SA" smtClean="0"/>
              <a:pPr/>
              <a:t>14/01/1433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F16D-64D6-4DEB-BAFB-3D914BF9887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FB94-1AC4-4C70-BEC2-CD9F8ED6FD4B}" type="datetimeFigureOut">
              <a:rPr lang="ar-SA" smtClean="0"/>
              <a:pPr/>
              <a:t>14/01/1433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F16D-64D6-4DEB-BAFB-3D914BF9887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FB94-1AC4-4C70-BEC2-CD9F8ED6FD4B}" type="datetimeFigureOut">
              <a:rPr lang="ar-SA" smtClean="0"/>
              <a:pPr/>
              <a:t>14/01/1433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F16D-64D6-4DEB-BAFB-3D914BF9887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FB94-1AC4-4C70-BEC2-CD9F8ED6FD4B}" type="datetimeFigureOut">
              <a:rPr lang="ar-SA" smtClean="0"/>
              <a:pPr/>
              <a:t>14/01/1433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F16D-64D6-4DEB-BAFB-3D914BF9887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FB94-1AC4-4C70-BEC2-CD9F8ED6FD4B}" type="datetimeFigureOut">
              <a:rPr lang="ar-SA" smtClean="0"/>
              <a:pPr/>
              <a:t>14/01/1433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F16D-64D6-4DEB-BAFB-3D914BF9887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audio" Target="../media/audio2.wav"/><Relationship Id="rId3" Type="http://schemas.openxmlformats.org/officeDocument/2006/relationships/slideLayout" Target="../slideLayouts/slideLayout3.xml"/><Relationship Id="rId21" Type="http://schemas.openxmlformats.org/officeDocument/2006/relationships/audio" Target="../media/audio4.wav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20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3FB94-1AC4-4C70-BEC2-CD9F8ED6FD4B}" type="datetimeFigureOut">
              <a:rPr lang="ar-SA" smtClean="0"/>
              <a:pPr/>
              <a:t>14/01/1433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6F16D-64D6-4DEB-BAFB-3D914BF9887E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7" name="مجموعة 6"/>
          <p:cNvGrpSpPr/>
          <p:nvPr/>
        </p:nvGrpSpPr>
        <p:grpSpPr>
          <a:xfrm>
            <a:off x="-142908" y="3071810"/>
            <a:ext cx="1285851" cy="1628772"/>
            <a:chOff x="1789444" y="3571876"/>
            <a:chExt cx="1685925" cy="2057400"/>
          </a:xfrm>
        </p:grpSpPr>
        <p:pic>
          <p:nvPicPr>
            <p:cNvPr id="8" name="صورة 7" descr="صورة7.psd.gif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789444" y="3571876"/>
              <a:ext cx="1685925" cy="2057400"/>
            </a:xfrm>
            <a:prstGeom prst="rect">
              <a:avLst/>
            </a:prstGeom>
          </p:spPr>
        </p:pic>
        <p:sp>
          <p:nvSpPr>
            <p:cNvPr id="9" name="مربع نص 8"/>
            <p:cNvSpPr txBox="1"/>
            <p:nvPr/>
          </p:nvSpPr>
          <p:spPr>
            <a:xfrm>
              <a:off x="2105555" y="4929197"/>
              <a:ext cx="1223364" cy="466525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1">
              <a:spAutoFit/>
            </a:bodyPr>
            <a:lstStyle/>
            <a:p>
              <a:r>
                <a:rPr lang="ar-EG" b="1" dirty="0" smtClean="0">
                  <a:solidFill>
                    <a:srgbClr val="FFFF00"/>
                  </a:solidFill>
                  <a:hlinkClick r:id="rId14" action="ppaction://hlinksldjump"/>
                </a:rPr>
                <a:t>الرئيسية</a:t>
              </a:r>
              <a:endParaRPr lang="ar-EG" sz="12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16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6872" y="1879400"/>
            <a:ext cx="756059" cy="1263848"/>
          </a:xfrm>
          <a:prstGeom prst="rect">
            <a:avLst/>
          </a:prstGeom>
          <a:noFill/>
        </p:spPr>
      </p:pic>
      <p:pic>
        <p:nvPicPr>
          <p:cNvPr id="11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18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1674" y="1003266"/>
            <a:ext cx="724112" cy="1068412"/>
          </a:xfrm>
          <a:prstGeom prst="rect">
            <a:avLst/>
          </a:prstGeom>
          <a:noFill/>
        </p:spPr>
      </p:pic>
      <p:pic>
        <p:nvPicPr>
          <p:cNvPr id="12" name="Picture 6" descr="http://www.gp4arab.com/jm/modules/fisheye_menu/images/exit.png">
            <a:hlinkClick r:id="" action="ppaction://hlinkshowjump?jump=endshow" highlightClick="1">
              <a:snd r:embed="rId20" name="الترجمة من Google#en-ar-lu hgsgh.wav"/>
            </a:hlinkClick>
            <a:hlinkHover r:id="" action="ppaction://noaction" highlightClick="1">
              <a:snd r:embed="rId21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-32" y="4891960"/>
            <a:ext cx="775701" cy="88654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slide" Target="slide11.xml"/><Relationship Id="rId18" Type="http://schemas.openxmlformats.org/officeDocument/2006/relationships/slide" Target="slide27.xml"/><Relationship Id="rId3" Type="http://schemas.openxmlformats.org/officeDocument/2006/relationships/image" Target="../media/image2.gif"/><Relationship Id="rId21" Type="http://schemas.openxmlformats.org/officeDocument/2006/relationships/image" Target="../media/image8.gif"/><Relationship Id="rId7" Type="http://schemas.openxmlformats.org/officeDocument/2006/relationships/image" Target="../media/image4.png"/><Relationship Id="rId12" Type="http://schemas.openxmlformats.org/officeDocument/2006/relationships/slide" Target="slide7.xml"/><Relationship Id="rId17" Type="http://schemas.openxmlformats.org/officeDocument/2006/relationships/slide" Target="slide24.xml"/><Relationship Id="rId2" Type="http://schemas.openxmlformats.org/officeDocument/2006/relationships/slide" Target="slide1.xml"/><Relationship Id="rId16" Type="http://schemas.openxmlformats.org/officeDocument/2006/relationships/slide" Target="slide23.xml"/><Relationship Id="rId20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slide" Target="slide3.xml"/><Relationship Id="rId5" Type="http://schemas.openxmlformats.org/officeDocument/2006/relationships/image" Target="../media/image3.png"/><Relationship Id="rId15" Type="http://schemas.openxmlformats.org/officeDocument/2006/relationships/slide" Target="slide17.xml"/><Relationship Id="rId10" Type="http://schemas.openxmlformats.org/officeDocument/2006/relationships/image" Target="../media/image5.png"/><Relationship Id="rId19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audio" Target="../media/audio4.wav"/><Relationship Id="rId1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gif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My%20Documents\&#1571;&#1604;&#1605;%20&#1578;&#1585;%20&#1571;&#1606;%20&#1575;&#1604;&#1604;&#1607;%20&#1610;&#1586;&#1580;&#1610;%20...mp3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7" Type="http://schemas.openxmlformats.org/officeDocument/2006/relationships/image" Target="../media/image9.gi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slide" Target="slide35.xml"/><Relationship Id="rId4" Type="http://schemas.openxmlformats.org/officeDocument/2006/relationships/slide" Target="slide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gif"/><Relationship Id="rId4" Type="http://schemas.openxmlformats.org/officeDocument/2006/relationships/image" Target="../media/image5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gif"/><Relationship Id="rId4" Type="http://schemas.openxmlformats.org/officeDocument/2006/relationships/image" Target="../media/image83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gif"/><Relationship Id="rId2" Type="http://schemas.openxmlformats.org/officeDocument/2006/relationships/image" Target="../media/image9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gif"/><Relationship Id="rId4" Type="http://schemas.openxmlformats.org/officeDocument/2006/relationships/image" Target="../media/image94.gi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istrator\My%20Documents\&#1608;&#1610;&#1587;&#1576;&#1581;%20&#1575;&#1604;&#1585;&#1593;&#1583;%20&#1576;&#1581;&#1605;&#1583;&#1607;.mp3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-142908" y="3000372"/>
            <a:ext cx="1285851" cy="1628772"/>
            <a:chOff x="1789444" y="3571876"/>
            <a:chExt cx="1685925" cy="2057400"/>
          </a:xfrm>
        </p:grpSpPr>
        <p:pic>
          <p:nvPicPr>
            <p:cNvPr id="5" name="صورة 4" descr="صورة7.psd.gif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9444" y="3571876"/>
              <a:ext cx="1685925" cy="2057400"/>
            </a:xfrm>
            <a:prstGeom prst="rect">
              <a:avLst/>
            </a:prstGeom>
          </p:spPr>
        </p:pic>
        <p:sp>
          <p:nvSpPr>
            <p:cNvPr id="6" name="مربع نص 5"/>
            <p:cNvSpPr txBox="1"/>
            <p:nvPr/>
          </p:nvSpPr>
          <p:spPr>
            <a:xfrm>
              <a:off x="2105555" y="4929197"/>
              <a:ext cx="1223364" cy="466525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1">
              <a:spAutoFit/>
            </a:bodyPr>
            <a:lstStyle/>
            <a:p>
              <a:r>
                <a:rPr lang="ar-EG" b="1" dirty="0" smtClean="0">
                  <a:solidFill>
                    <a:srgbClr val="FFFF00"/>
                  </a:solidFill>
                  <a:hlinkClick r:id="rId2" action="ppaction://hlinksldjump"/>
                </a:rPr>
                <a:t>الرئيسية</a:t>
              </a:r>
              <a:endParaRPr lang="ar-EG" sz="12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7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4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872" y="1879400"/>
            <a:ext cx="756059" cy="1263848"/>
          </a:xfrm>
          <a:prstGeom prst="rect">
            <a:avLst/>
          </a:prstGeom>
          <a:noFill/>
        </p:spPr>
      </p:pic>
      <p:pic>
        <p:nvPicPr>
          <p:cNvPr id="8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6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74" y="1003266"/>
            <a:ext cx="724112" cy="1068412"/>
          </a:xfrm>
          <a:prstGeom prst="rect">
            <a:avLst/>
          </a:prstGeom>
          <a:noFill/>
        </p:spPr>
      </p:pic>
      <p:pic>
        <p:nvPicPr>
          <p:cNvPr id="9" name="Picture 6" descr="http://www.gp4arab.com/jm/modules/fisheye_menu/images/exit.png">
            <a:hlinkClick r:id="" action="ppaction://hlinkshowjump?jump=endshow" highlightClick="1">
              <a:snd r:embed="rId8" name="الترجمة من Google#en-ar-lu hgsgh.wav"/>
            </a:hlinkClick>
            <a:hlinkHover r:id="" action="ppaction://noaction" highlightClick="1">
              <a:snd r:embed="rId9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32" y="4820522"/>
            <a:ext cx="775701" cy="886545"/>
          </a:xfrm>
          <a:prstGeom prst="rect">
            <a:avLst/>
          </a:prstGeom>
          <a:noFill/>
        </p:spPr>
      </p:pic>
      <p:sp>
        <p:nvSpPr>
          <p:cNvPr id="10" name="مربع نص 9"/>
          <p:cNvSpPr txBox="1"/>
          <p:nvPr/>
        </p:nvSpPr>
        <p:spPr>
          <a:xfrm>
            <a:off x="5857884" y="1119694"/>
            <a:ext cx="3000396" cy="3804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000" b="1" dirty="0" smtClean="0">
                <a:solidFill>
                  <a:schemeClr val="bg1"/>
                </a:solidFill>
              </a:rPr>
              <a:t>الوحدة الرابعة( الطقس والمناخ) </a:t>
            </a:r>
          </a:p>
        </p:txBody>
      </p:sp>
      <p:cxnSp>
        <p:nvCxnSpPr>
          <p:cNvPr id="12" name="رابط كسهم مستقيم 11"/>
          <p:cNvCxnSpPr/>
          <p:nvPr/>
        </p:nvCxnSpPr>
        <p:spPr>
          <a:xfrm rot="5400000">
            <a:off x="7037008" y="1749810"/>
            <a:ext cx="500066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rot="10800000">
            <a:off x="6286512" y="2000240"/>
            <a:ext cx="207170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rot="5400000">
            <a:off x="8179619" y="2178835"/>
            <a:ext cx="357984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مربع نص 17"/>
          <p:cNvSpPr txBox="1"/>
          <p:nvPr/>
        </p:nvSpPr>
        <p:spPr>
          <a:xfrm>
            <a:off x="7858148" y="2428868"/>
            <a:ext cx="1285852" cy="3804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000" b="1" dirty="0" smtClean="0">
                <a:solidFill>
                  <a:schemeClr val="tx1"/>
                </a:solidFill>
              </a:rPr>
              <a:t>الفصل السابع</a:t>
            </a:r>
          </a:p>
        </p:txBody>
      </p:sp>
      <p:cxnSp>
        <p:nvCxnSpPr>
          <p:cNvPr id="19" name="رابط كسهم مستقيم 18"/>
          <p:cNvCxnSpPr/>
          <p:nvPr/>
        </p:nvCxnSpPr>
        <p:spPr>
          <a:xfrm rot="5400000">
            <a:off x="6108314" y="2178438"/>
            <a:ext cx="35798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مربع نص 19"/>
          <p:cNvSpPr txBox="1"/>
          <p:nvPr/>
        </p:nvSpPr>
        <p:spPr>
          <a:xfrm>
            <a:off x="5643570" y="2428868"/>
            <a:ext cx="1285852" cy="3804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000" b="1" dirty="0" smtClean="0">
                <a:solidFill>
                  <a:schemeClr val="tx1"/>
                </a:solidFill>
              </a:rPr>
              <a:t>الفصل الثامن</a:t>
            </a:r>
          </a:p>
        </p:txBody>
      </p:sp>
      <p:cxnSp>
        <p:nvCxnSpPr>
          <p:cNvPr id="21" name="رابط كسهم مستقيم 20"/>
          <p:cNvCxnSpPr/>
          <p:nvPr/>
        </p:nvCxnSpPr>
        <p:spPr>
          <a:xfrm rot="5400000">
            <a:off x="8178825" y="3607595"/>
            <a:ext cx="357984" cy="7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 rot="10800000">
            <a:off x="7786710" y="3784602"/>
            <a:ext cx="1143008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 rot="5400000">
            <a:off x="8751123" y="3964785"/>
            <a:ext cx="357984" cy="7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/>
          <p:nvPr/>
        </p:nvCxnSpPr>
        <p:spPr>
          <a:xfrm rot="5400000">
            <a:off x="7608115" y="3964785"/>
            <a:ext cx="357984" cy="7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مربع نص 26"/>
          <p:cNvSpPr txBox="1"/>
          <p:nvPr/>
        </p:nvSpPr>
        <p:spPr>
          <a:xfrm>
            <a:off x="8429652" y="4213230"/>
            <a:ext cx="714348" cy="5651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1600" b="1" dirty="0" smtClean="0">
                <a:solidFill>
                  <a:schemeClr val="tx1"/>
                </a:solidFill>
              </a:rPr>
              <a:t>الدرس الأول</a:t>
            </a:r>
          </a:p>
        </p:txBody>
      </p:sp>
      <p:sp>
        <p:nvSpPr>
          <p:cNvPr id="28" name="مربع نص 27"/>
          <p:cNvSpPr txBox="1"/>
          <p:nvPr/>
        </p:nvSpPr>
        <p:spPr>
          <a:xfrm>
            <a:off x="7429520" y="4213230"/>
            <a:ext cx="714348" cy="5651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1600" b="1" dirty="0" smtClean="0">
                <a:solidFill>
                  <a:schemeClr val="tx1"/>
                </a:solidFill>
              </a:rPr>
              <a:t>الدرس الثانـــي</a:t>
            </a:r>
          </a:p>
        </p:txBody>
      </p:sp>
      <p:sp>
        <p:nvSpPr>
          <p:cNvPr id="29" name="مربع نص 28">
            <a:hlinkClick r:id="rId11" action="ppaction://hlinksldjump"/>
          </p:cNvPr>
          <p:cNvSpPr txBox="1"/>
          <p:nvPr/>
        </p:nvSpPr>
        <p:spPr>
          <a:xfrm>
            <a:off x="8429652" y="5141924"/>
            <a:ext cx="714348" cy="688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000" b="1" dirty="0" smtClean="0">
                <a:solidFill>
                  <a:schemeClr val="tx1"/>
                </a:solidFill>
              </a:rPr>
              <a:t>عناصر الطقس </a:t>
            </a:r>
          </a:p>
        </p:txBody>
      </p:sp>
      <p:sp>
        <p:nvSpPr>
          <p:cNvPr id="30" name="مربع نص 29">
            <a:hlinkClick r:id="rId12" action="ppaction://hlinksldjump"/>
          </p:cNvPr>
          <p:cNvSpPr txBox="1"/>
          <p:nvPr/>
        </p:nvSpPr>
        <p:spPr>
          <a:xfrm>
            <a:off x="7429520" y="5141924"/>
            <a:ext cx="714348" cy="688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000" b="1" dirty="0" smtClean="0">
                <a:solidFill>
                  <a:schemeClr val="tx1"/>
                </a:solidFill>
              </a:rPr>
              <a:t>تقلبات الطقس</a:t>
            </a:r>
          </a:p>
        </p:txBody>
      </p:sp>
      <p:cxnSp>
        <p:nvCxnSpPr>
          <p:cNvPr id="31" name="رابط كسهم مستقيم 30"/>
          <p:cNvCxnSpPr/>
          <p:nvPr/>
        </p:nvCxnSpPr>
        <p:spPr>
          <a:xfrm rot="5400000">
            <a:off x="8679685" y="4963329"/>
            <a:ext cx="357984" cy="7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 rot="5400000">
            <a:off x="7608115" y="4963329"/>
            <a:ext cx="357984" cy="7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مربع نص 32"/>
          <p:cNvSpPr txBox="1"/>
          <p:nvPr/>
        </p:nvSpPr>
        <p:spPr>
          <a:xfrm>
            <a:off x="5429256" y="2905644"/>
            <a:ext cx="1714512" cy="3804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000" b="1" dirty="0" smtClean="0">
                <a:solidFill>
                  <a:schemeClr val="tx1"/>
                </a:solidFill>
              </a:rPr>
              <a:t>دورة الماء والمناخ</a:t>
            </a:r>
          </a:p>
        </p:txBody>
      </p:sp>
      <p:sp>
        <p:nvSpPr>
          <p:cNvPr id="34" name="مربع نص 33"/>
          <p:cNvSpPr txBox="1"/>
          <p:nvPr/>
        </p:nvSpPr>
        <p:spPr>
          <a:xfrm>
            <a:off x="7715272" y="2857496"/>
            <a:ext cx="1428728" cy="3804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000" b="1" dirty="0" smtClean="0">
                <a:solidFill>
                  <a:schemeClr val="tx1"/>
                </a:solidFill>
              </a:rPr>
              <a:t>الطقس وتقلباته</a:t>
            </a:r>
          </a:p>
        </p:txBody>
      </p:sp>
      <p:cxnSp>
        <p:nvCxnSpPr>
          <p:cNvPr id="36" name="رابط كسهم مستقيم 35"/>
          <p:cNvCxnSpPr/>
          <p:nvPr/>
        </p:nvCxnSpPr>
        <p:spPr>
          <a:xfrm rot="5400000">
            <a:off x="6107123" y="3609183"/>
            <a:ext cx="357984" cy="7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rot="10800000">
            <a:off x="5715008" y="3786190"/>
            <a:ext cx="1143008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رابط كسهم مستقيم 37"/>
          <p:cNvCxnSpPr/>
          <p:nvPr/>
        </p:nvCxnSpPr>
        <p:spPr>
          <a:xfrm rot="5400000">
            <a:off x="6679421" y="3966373"/>
            <a:ext cx="357984" cy="7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رابط كسهم مستقيم 38"/>
          <p:cNvCxnSpPr/>
          <p:nvPr/>
        </p:nvCxnSpPr>
        <p:spPr>
          <a:xfrm rot="5400000">
            <a:off x="5536413" y="3966373"/>
            <a:ext cx="357984" cy="7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مربع نص 39"/>
          <p:cNvSpPr txBox="1"/>
          <p:nvPr/>
        </p:nvSpPr>
        <p:spPr>
          <a:xfrm>
            <a:off x="6357950" y="4214818"/>
            <a:ext cx="714348" cy="5651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1600" b="1" dirty="0" smtClean="0">
                <a:solidFill>
                  <a:schemeClr val="tx1"/>
                </a:solidFill>
              </a:rPr>
              <a:t>الدرس الأول</a:t>
            </a:r>
          </a:p>
        </p:txBody>
      </p:sp>
      <p:sp>
        <p:nvSpPr>
          <p:cNvPr id="41" name="مربع نص 40"/>
          <p:cNvSpPr txBox="1"/>
          <p:nvPr/>
        </p:nvSpPr>
        <p:spPr>
          <a:xfrm>
            <a:off x="5357818" y="4214818"/>
            <a:ext cx="714348" cy="5651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1600" b="1" dirty="0" smtClean="0">
                <a:solidFill>
                  <a:schemeClr val="tx1"/>
                </a:solidFill>
              </a:rPr>
              <a:t>الدرس الثانـــي</a:t>
            </a:r>
          </a:p>
        </p:txBody>
      </p:sp>
      <p:sp>
        <p:nvSpPr>
          <p:cNvPr id="42" name="مربع نص 41">
            <a:hlinkClick r:id="rId13" action="ppaction://hlinksldjump"/>
          </p:cNvPr>
          <p:cNvSpPr txBox="1"/>
          <p:nvPr/>
        </p:nvSpPr>
        <p:spPr>
          <a:xfrm>
            <a:off x="6357950" y="5143512"/>
            <a:ext cx="714348" cy="688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000" b="1" dirty="0" smtClean="0">
                <a:solidFill>
                  <a:schemeClr val="tx1"/>
                </a:solidFill>
              </a:rPr>
              <a:t>دورة الماء</a:t>
            </a:r>
          </a:p>
        </p:txBody>
      </p:sp>
      <p:sp>
        <p:nvSpPr>
          <p:cNvPr id="43" name="مربع نص 42">
            <a:hlinkClick r:id="rId14" action="ppaction://hlinksldjump"/>
          </p:cNvPr>
          <p:cNvSpPr txBox="1"/>
          <p:nvPr/>
        </p:nvSpPr>
        <p:spPr>
          <a:xfrm>
            <a:off x="5357818" y="5143512"/>
            <a:ext cx="857256" cy="99603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000" b="1" dirty="0" smtClean="0">
                <a:solidFill>
                  <a:schemeClr val="tx1"/>
                </a:solidFill>
              </a:rPr>
              <a:t>المناخ وفصول السنة </a:t>
            </a:r>
          </a:p>
        </p:txBody>
      </p:sp>
      <p:cxnSp>
        <p:nvCxnSpPr>
          <p:cNvPr id="44" name="رابط كسهم مستقيم 43"/>
          <p:cNvCxnSpPr/>
          <p:nvPr/>
        </p:nvCxnSpPr>
        <p:spPr>
          <a:xfrm rot="5400000">
            <a:off x="6607983" y="4964917"/>
            <a:ext cx="357984" cy="7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رابط كسهم مستقيم 44"/>
          <p:cNvCxnSpPr/>
          <p:nvPr/>
        </p:nvCxnSpPr>
        <p:spPr>
          <a:xfrm rot="5400000">
            <a:off x="5536413" y="4964917"/>
            <a:ext cx="357984" cy="7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مربع نص 46"/>
          <p:cNvSpPr txBox="1"/>
          <p:nvPr/>
        </p:nvSpPr>
        <p:spPr>
          <a:xfrm>
            <a:off x="1428728" y="1000108"/>
            <a:ext cx="2857520" cy="44203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bg1"/>
                </a:solidFill>
              </a:rPr>
              <a:t>الوحدة الخامسة  ( المادة )</a:t>
            </a:r>
          </a:p>
        </p:txBody>
      </p:sp>
      <p:cxnSp>
        <p:nvCxnSpPr>
          <p:cNvPr id="48" name="رابط كسهم مستقيم 47"/>
          <p:cNvCxnSpPr/>
          <p:nvPr/>
        </p:nvCxnSpPr>
        <p:spPr>
          <a:xfrm rot="5400000">
            <a:off x="2678893" y="1678769"/>
            <a:ext cx="357984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رابط مستقيم 48"/>
          <p:cNvCxnSpPr/>
          <p:nvPr/>
        </p:nvCxnSpPr>
        <p:spPr>
          <a:xfrm rot="10800000">
            <a:off x="1857356" y="1857364"/>
            <a:ext cx="207170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رابط كسهم مستقيم 49"/>
          <p:cNvCxnSpPr/>
          <p:nvPr/>
        </p:nvCxnSpPr>
        <p:spPr>
          <a:xfrm rot="5400000">
            <a:off x="3750463" y="2035959"/>
            <a:ext cx="357984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مربع نص 50"/>
          <p:cNvSpPr txBox="1"/>
          <p:nvPr/>
        </p:nvSpPr>
        <p:spPr>
          <a:xfrm>
            <a:off x="3428992" y="2285992"/>
            <a:ext cx="1285852" cy="3804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000" b="1" dirty="0" smtClean="0">
                <a:solidFill>
                  <a:schemeClr val="tx1"/>
                </a:solidFill>
              </a:rPr>
              <a:t>الفصل التاسع</a:t>
            </a:r>
          </a:p>
        </p:txBody>
      </p:sp>
      <p:cxnSp>
        <p:nvCxnSpPr>
          <p:cNvPr id="52" name="رابط كسهم مستقيم 51"/>
          <p:cNvCxnSpPr/>
          <p:nvPr/>
        </p:nvCxnSpPr>
        <p:spPr>
          <a:xfrm rot="5400000">
            <a:off x="1679158" y="2035562"/>
            <a:ext cx="35798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مربع نص 52"/>
          <p:cNvSpPr txBox="1"/>
          <p:nvPr/>
        </p:nvSpPr>
        <p:spPr>
          <a:xfrm>
            <a:off x="1214414" y="2285992"/>
            <a:ext cx="1285852" cy="3804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000" b="1" dirty="0" smtClean="0">
                <a:solidFill>
                  <a:schemeClr val="tx1"/>
                </a:solidFill>
              </a:rPr>
              <a:t>الفصل العاشر</a:t>
            </a:r>
          </a:p>
        </p:txBody>
      </p:sp>
      <p:cxnSp>
        <p:nvCxnSpPr>
          <p:cNvPr id="54" name="رابط كسهم مستقيم 53"/>
          <p:cNvCxnSpPr/>
          <p:nvPr/>
        </p:nvCxnSpPr>
        <p:spPr>
          <a:xfrm rot="5400000">
            <a:off x="3749669" y="3464719"/>
            <a:ext cx="357984" cy="7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رابط مستقيم 54"/>
          <p:cNvCxnSpPr/>
          <p:nvPr/>
        </p:nvCxnSpPr>
        <p:spPr>
          <a:xfrm rot="10800000">
            <a:off x="3357554" y="3641726"/>
            <a:ext cx="1143008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رابط كسهم مستقيم 55"/>
          <p:cNvCxnSpPr/>
          <p:nvPr/>
        </p:nvCxnSpPr>
        <p:spPr>
          <a:xfrm rot="5400000">
            <a:off x="4321967" y="3821909"/>
            <a:ext cx="357984" cy="7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رابط كسهم مستقيم 56"/>
          <p:cNvCxnSpPr/>
          <p:nvPr/>
        </p:nvCxnSpPr>
        <p:spPr>
          <a:xfrm rot="5400000">
            <a:off x="3178959" y="3821909"/>
            <a:ext cx="357984" cy="7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8" name="مربع نص 57"/>
          <p:cNvSpPr txBox="1"/>
          <p:nvPr/>
        </p:nvSpPr>
        <p:spPr>
          <a:xfrm>
            <a:off x="4000496" y="4070354"/>
            <a:ext cx="714348" cy="5651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1600" b="1" dirty="0" smtClean="0">
                <a:solidFill>
                  <a:schemeClr val="tx1"/>
                </a:solidFill>
              </a:rPr>
              <a:t>الدرس الأول</a:t>
            </a:r>
          </a:p>
        </p:txBody>
      </p:sp>
      <p:sp>
        <p:nvSpPr>
          <p:cNvPr id="59" name="مربع نص 58"/>
          <p:cNvSpPr txBox="1"/>
          <p:nvPr/>
        </p:nvSpPr>
        <p:spPr>
          <a:xfrm>
            <a:off x="3000364" y="4070354"/>
            <a:ext cx="714348" cy="5651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1600" b="1" dirty="0" smtClean="0">
                <a:solidFill>
                  <a:schemeClr val="tx1"/>
                </a:solidFill>
              </a:rPr>
              <a:t>الدرس الثانـــي</a:t>
            </a:r>
          </a:p>
        </p:txBody>
      </p:sp>
      <p:sp>
        <p:nvSpPr>
          <p:cNvPr id="60" name="مربع نص 59">
            <a:hlinkClick r:id="rId15" action="ppaction://hlinksldjump"/>
          </p:cNvPr>
          <p:cNvSpPr txBox="1"/>
          <p:nvPr/>
        </p:nvSpPr>
        <p:spPr>
          <a:xfrm>
            <a:off x="4000496" y="4999048"/>
            <a:ext cx="1000132" cy="688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000" b="1" dirty="0" smtClean="0">
                <a:solidFill>
                  <a:schemeClr val="tx1"/>
                </a:solidFill>
              </a:rPr>
              <a:t>المادة وقياسها</a:t>
            </a:r>
          </a:p>
        </p:txBody>
      </p:sp>
      <p:sp>
        <p:nvSpPr>
          <p:cNvPr id="61" name="مربع نص 60">
            <a:hlinkClick r:id="rId16" action="ppaction://hlinksldjump"/>
          </p:cNvPr>
          <p:cNvSpPr txBox="1"/>
          <p:nvPr/>
        </p:nvSpPr>
        <p:spPr>
          <a:xfrm>
            <a:off x="3000364" y="4999048"/>
            <a:ext cx="857256" cy="99603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000" b="1" dirty="0" smtClean="0">
                <a:solidFill>
                  <a:schemeClr val="tx1"/>
                </a:solidFill>
              </a:rPr>
              <a:t>المواد الصلبة والسائلة</a:t>
            </a:r>
          </a:p>
        </p:txBody>
      </p:sp>
      <p:cxnSp>
        <p:nvCxnSpPr>
          <p:cNvPr id="62" name="رابط كسهم مستقيم 61"/>
          <p:cNvCxnSpPr/>
          <p:nvPr/>
        </p:nvCxnSpPr>
        <p:spPr>
          <a:xfrm rot="5400000">
            <a:off x="4250529" y="4820453"/>
            <a:ext cx="357984" cy="7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رابط كسهم مستقيم 62"/>
          <p:cNvCxnSpPr/>
          <p:nvPr/>
        </p:nvCxnSpPr>
        <p:spPr>
          <a:xfrm rot="5400000">
            <a:off x="3178959" y="4820453"/>
            <a:ext cx="357984" cy="7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مربع نص 63"/>
          <p:cNvSpPr txBox="1"/>
          <p:nvPr/>
        </p:nvSpPr>
        <p:spPr>
          <a:xfrm>
            <a:off x="1214414" y="2834206"/>
            <a:ext cx="1285852" cy="3804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000" b="1" dirty="0" smtClean="0">
                <a:solidFill>
                  <a:schemeClr val="tx1"/>
                </a:solidFill>
              </a:rPr>
              <a:t>تغيرات المادة</a:t>
            </a:r>
          </a:p>
        </p:txBody>
      </p:sp>
      <p:sp>
        <p:nvSpPr>
          <p:cNvPr id="65" name="مربع نص 64"/>
          <p:cNvSpPr txBox="1"/>
          <p:nvPr/>
        </p:nvSpPr>
        <p:spPr>
          <a:xfrm>
            <a:off x="3357554" y="2834206"/>
            <a:ext cx="1285852" cy="3804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000" b="1" dirty="0" smtClean="0">
                <a:solidFill>
                  <a:schemeClr val="tx1"/>
                </a:solidFill>
              </a:rPr>
              <a:t>ملاحظة المواد</a:t>
            </a:r>
          </a:p>
        </p:txBody>
      </p:sp>
      <p:cxnSp>
        <p:nvCxnSpPr>
          <p:cNvPr id="67" name="رابط كسهم مستقيم 66"/>
          <p:cNvCxnSpPr/>
          <p:nvPr/>
        </p:nvCxnSpPr>
        <p:spPr>
          <a:xfrm rot="5400000">
            <a:off x="1677967" y="3466307"/>
            <a:ext cx="357984" cy="7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رابط مستقيم 67"/>
          <p:cNvCxnSpPr/>
          <p:nvPr/>
        </p:nvCxnSpPr>
        <p:spPr>
          <a:xfrm rot="10800000">
            <a:off x="1285852" y="3643314"/>
            <a:ext cx="1143008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رابط كسهم مستقيم 68"/>
          <p:cNvCxnSpPr/>
          <p:nvPr/>
        </p:nvCxnSpPr>
        <p:spPr>
          <a:xfrm rot="5400000">
            <a:off x="2250265" y="3823497"/>
            <a:ext cx="357984" cy="7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رابط كسهم مستقيم 69"/>
          <p:cNvCxnSpPr/>
          <p:nvPr/>
        </p:nvCxnSpPr>
        <p:spPr>
          <a:xfrm rot="5400000">
            <a:off x="1107257" y="3823497"/>
            <a:ext cx="357984" cy="7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" name="مربع نص 70"/>
          <p:cNvSpPr txBox="1"/>
          <p:nvPr/>
        </p:nvSpPr>
        <p:spPr>
          <a:xfrm>
            <a:off x="1928794" y="4071942"/>
            <a:ext cx="714348" cy="5651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1600" b="1" dirty="0" smtClean="0">
                <a:solidFill>
                  <a:schemeClr val="tx1"/>
                </a:solidFill>
              </a:rPr>
              <a:t>الدرس الأول</a:t>
            </a:r>
          </a:p>
        </p:txBody>
      </p:sp>
      <p:sp>
        <p:nvSpPr>
          <p:cNvPr id="72" name="مربع نص 71"/>
          <p:cNvSpPr txBox="1"/>
          <p:nvPr/>
        </p:nvSpPr>
        <p:spPr>
          <a:xfrm>
            <a:off x="928662" y="4071942"/>
            <a:ext cx="714348" cy="5651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1600" b="1" dirty="0" smtClean="0">
                <a:solidFill>
                  <a:schemeClr val="tx1"/>
                </a:solidFill>
              </a:rPr>
              <a:t>الدرس الثانـــي</a:t>
            </a:r>
          </a:p>
        </p:txBody>
      </p:sp>
      <p:sp>
        <p:nvSpPr>
          <p:cNvPr id="73" name="مربع نص 72">
            <a:hlinkClick r:id="rId17" action="ppaction://hlinksldjump"/>
          </p:cNvPr>
          <p:cNvSpPr txBox="1"/>
          <p:nvPr/>
        </p:nvSpPr>
        <p:spPr>
          <a:xfrm>
            <a:off x="1928794" y="5000636"/>
            <a:ext cx="857256" cy="688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000" b="1" dirty="0" smtClean="0">
                <a:solidFill>
                  <a:schemeClr val="tx1"/>
                </a:solidFill>
              </a:rPr>
              <a:t>التغيرات الفيزيائية </a:t>
            </a:r>
          </a:p>
        </p:txBody>
      </p:sp>
      <p:sp>
        <p:nvSpPr>
          <p:cNvPr id="74" name="مربع نص 73">
            <a:hlinkClick r:id="rId18" action="ppaction://hlinksldjump"/>
          </p:cNvPr>
          <p:cNvSpPr txBox="1"/>
          <p:nvPr/>
        </p:nvSpPr>
        <p:spPr>
          <a:xfrm>
            <a:off x="928662" y="5000636"/>
            <a:ext cx="857256" cy="6574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000" b="1" dirty="0" smtClean="0">
                <a:solidFill>
                  <a:schemeClr val="tx1"/>
                </a:solidFill>
              </a:rPr>
              <a:t>التغيرات </a:t>
            </a:r>
            <a:r>
              <a:rPr lang="ar-EG" b="1" dirty="0" smtClean="0">
                <a:solidFill>
                  <a:schemeClr val="tx1"/>
                </a:solidFill>
              </a:rPr>
              <a:t>الكيميائية </a:t>
            </a:r>
            <a:endParaRPr lang="ar-EG" sz="2000" b="1" dirty="0" smtClean="0">
              <a:solidFill>
                <a:schemeClr val="tx1"/>
              </a:solidFill>
            </a:endParaRPr>
          </a:p>
        </p:txBody>
      </p:sp>
      <p:cxnSp>
        <p:nvCxnSpPr>
          <p:cNvPr id="75" name="رابط كسهم مستقيم 74"/>
          <p:cNvCxnSpPr/>
          <p:nvPr/>
        </p:nvCxnSpPr>
        <p:spPr>
          <a:xfrm rot="5400000">
            <a:off x="2178827" y="4822041"/>
            <a:ext cx="357984" cy="7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رابط كسهم مستقيم 75"/>
          <p:cNvCxnSpPr/>
          <p:nvPr/>
        </p:nvCxnSpPr>
        <p:spPr>
          <a:xfrm rot="5400000">
            <a:off x="1107257" y="4822041"/>
            <a:ext cx="357984" cy="7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شريط إلى الأسفل 77"/>
          <p:cNvSpPr/>
          <p:nvPr/>
        </p:nvSpPr>
        <p:spPr>
          <a:xfrm>
            <a:off x="2214546" y="142852"/>
            <a:ext cx="5500726" cy="697885"/>
          </a:xfrm>
          <a:prstGeom prst="ribbon">
            <a:avLst/>
          </a:prstGeom>
          <a:gradFill>
            <a:gsLst>
              <a:gs pos="0">
                <a:srgbClr val="FFF200"/>
              </a:gs>
              <a:gs pos="45000">
                <a:srgbClr val="FFFF00"/>
              </a:gs>
              <a:gs pos="70000">
                <a:srgbClr val="92D050"/>
              </a:gs>
              <a:gs pos="100000">
                <a:srgbClr val="4D0808"/>
              </a:gs>
            </a:gsLst>
            <a:lin ang="16200000" scaled="0"/>
          </a:gradFill>
          <a:ln cap="rnd" cmpd="sng">
            <a:prstDash val="solid"/>
            <a:beve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6000" tIns="36000" rIns="36000" bIns="36000" rtlCol="1" anchor="ctr">
            <a:spAutoFit/>
          </a:bodyPr>
          <a:lstStyle/>
          <a:p>
            <a:pPr algn="ctr"/>
            <a:r>
              <a:rPr lang="ar-EG" sz="3200" b="1" dirty="0" smtClean="0">
                <a:solidFill>
                  <a:srgbClr val="00B0F0"/>
                </a:solidFill>
              </a:rPr>
              <a:t>المحتويــــــــــات</a:t>
            </a:r>
          </a:p>
        </p:txBody>
      </p:sp>
      <p:pic>
        <p:nvPicPr>
          <p:cNvPr id="77" name="صورة 76" descr="للحلوين.gif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43504" y="1500174"/>
            <a:ext cx="1071570" cy="876739"/>
          </a:xfrm>
          <a:prstGeom prst="rect">
            <a:avLst/>
          </a:prstGeom>
        </p:spPr>
      </p:pic>
      <p:pic>
        <p:nvPicPr>
          <p:cNvPr id="79" name="صورة 78" descr="للحلوين.gif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4214810" y="1500174"/>
            <a:ext cx="1000132" cy="876739"/>
          </a:xfrm>
          <a:prstGeom prst="rect">
            <a:avLst/>
          </a:prstGeom>
        </p:spPr>
      </p:pic>
      <p:pic>
        <p:nvPicPr>
          <p:cNvPr id="80" name="صورة 79" descr="للحلوين.gif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8143868" y="1428736"/>
            <a:ext cx="1000132" cy="876739"/>
          </a:xfrm>
          <a:prstGeom prst="rect">
            <a:avLst/>
          </a:prstGeom>
        </p:spPr>
      </p:pic>
      <p:pic>
        <p:nvPicPr>
          <p:cNvPr id="81" name="صورة 80" descr="للحلوين.gif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0100" y="1357298"/>
            <a:ext cx="1071570" cy="876739"/>
          </a:xfrm>
          <a:prstGeom prst="rect">
            <a:avLst/>
          </a:prstGeom>
        </p:spPr>
      </p:pic>
      <p:cxnSp>
        <p:nvCxnSpPr>
          <p:cNvPr id="82" name="رابط كسهم مستقيم 81"/>
          <p:cNvCxnSpPr/>
          <p:nvPr/>
        </p:nvCxnSpPr>
        <p:spPr>
          <a:xfrm rot="5400000">
            <a:off x="3679025" y="1321579"/>
            <a:ext cx="357984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3" name="صورة 82" descr="للحلوين.gif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72066" y="785794"/>
            <a:ext cx="1071570" cy="876739"/>
          </a:xfrm>
          <a:prstGeom prst="rect">
            <a:avLst/>
          </a:prstGeom>
        </p:spPr>
      </p:pic>
      <p:pic>
        <p:nvPicPr>
          <p:cNvPr id="84" name="صورة 83" descr="للحلوين.gif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4143372" y="785794"/>
            <a:ext cx="1000132" cy="876739"/>
          </a:xfrm>
          <a:prstGeom prst="rect">
            <a:avLst/>
          </a:prstGeom>
        </p:spPr>
      </p:pic>
      <p:pic>
        <p:nvPicPr>
          <p:cNvPr id="85" name="صورة 84" descr="للحلوين.gif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14876" y="2428868"/>
            <a:ext cx="1071570" cy="876739"/>
          </a:xfrm>
          <a:prstGeom prst="rect">
            <a:avLst/>
          </a:prstGeom>
        </p:spPr>
      </p:pic>
      <p:pic>
        <p:nvPicPr>
          <p:cNvPr id="86" name="صورة 85" descr="للحلوين.gif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43438" y="3429000"/>
            <a:ext cx="1071570" cy="876739"/>
          </a:xfrm>
          <a:prstGeom prst="rect">
            <a:avLst/>
          </a:prstGeom>
        </p:spPr>
      </p:pic>
      <p:pic>
        <p:nvPicPr>
          <p:cNvPr id="87" name="صورة 86" descr="للحلوين.gi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143768" y="2428868"/>
            <a:ext cx="635004" cy="519549"/>
          </a:xfrm>
          <a:prstGeom prst="rect">
            <a:avLst/>
          </a:prstGeom>
        </p:spPr>
      </p:pic>
      <p:pic>
        <p:nvPicPr>
          <p:cNvPr id="88" name="صورة 87" descr="للحلوين.gi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14612" y="2214554"/>
            <a:ext cx="635004" cy="519549"/>
          </a:xfrm>
          <a:prstGeom prst="rect">
            <a:avLst/>
          </a:prstGeom>
        </p:spPr>
      </p:pic>
      <p:pic>
        <p:nvPicPr>
          <p:cNvPr id="89" name="صورة 88" descr="للحلوين.gi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 flipH="1">
            <a:off x="2500298" y="2786058"/>
            <a:ext cx="714380" cy="519549"/>
          </a:xfrm>
          <a:prstGeom prst="rect">
            <a:avLst/>
          </a:prstGeom>
        </p:spPr>
      </p:pic>
      <p:pic>
        <p:nvPicPr>
          <p:cNvPr id="90" name="صورة 89" descr="للحلوين.gi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 flipH="1">
            <a:off x="7072330" y="2928934"/>
            <a:ext cx="714380" cy="519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000760" y="785794"/>
            <a:ext cx="3071834" cy="584775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FF00"/>
                </a:solidFill>
              </a:rPr>
              <a:t>مهن مرتبطة بالعلوم </a:t>
            </a:r>
            <a:endParaRPr lang="ar-EG" sz="3200" b="1" dirty="0">
              <a:solidFill>
                <a:srgbClr val="FFFF00"/>
              </a:solidFill>
            </a:endParaRPr>
          </a:p>
        </p:txBody>
      </p:sp>
      <p:pic>
        <p:nvPicPr>
          <p:cNvPr id="5" name="صورة 4" descr="صورة1.p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5715016"/>
            <a:ext cx="1750898" cy="1042981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7000892" y="1428736"/>
            <a:ext cx="2143108" cy="4308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/>
              <a:t>الراصد الجوي :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928662" y="1928802"/>
            <a:ext cx="8215338" cy="15001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ar-EG" sz="2400" b="1" dirty="0" smtClean="0">
                <a:solidFill>
                  <a:srgbClr val="FF0000"/>
                </a:solidFill>
              </a:rPr>
              <a:t>يعمل الراصد الجوي في محطة الأرصاد الجوية حيث يتوقع حالة الطقس ، وما يمكن أن يكون عليه خلال أيام عديدة قادمة ويخبر الناس بذلك من خلال التلفاز وغيره .ويقوم بجمع البيانات والمعلومات عن الطقس باستخدام أجهزة تقنية في محطة الأرصاد  والحاسوب .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214678" y="3500438"/>
            <a:ext cx="3929058" cy="584775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FF00"/>
                </a:solidFill>
              </a:rPr>
              <a:t>مهن مرتبطة بعلوم الأرض .</a:t>
            </a:r>
            <a:endParaRPr lang="ar-EG" sz="3200" b="1" dirty="0">
              <a:solidFill>
                <a:srgbClr val="FFFF00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7286644" y="4786322"/>
            <a:ext cx="1857356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400" b="1" dirty="0" smtClean="0"/>
              <a:t>الملاحظ الجوي </a:t>
            </a:r>
            <a:endParaRPr lang="ar-EG" sz="2400" b="1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214942" y="4786322"/>
            <a:ext cx="1857356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400" b="1" dirty="0" smtClean="0">
                <a:solidFill>
                  <a:schemeClr val="dk1"/>
                </a:solidFill>
              </a:rPr>
              <a:t>الراصد الجوي 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3071802" y="4786322"/>
            <a:ext cx="1857356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400" b="1" dirty="0" smtClean="0">
                <a:solidFill>
                  <a:schemeClr val="dk1"/>
                </a:solidFill>
              </a:rPr>
              <a:t>الفلكي </a:t>
            </a: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928662" y="4786322"/>
            <a:ext cx="1857356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400" b="1" dirty="0" smtClean="0">
                <a:solidFill>
                  <a:schemeClr val="dk1"/>
                </a:solidFill>
              </a:rPr>
              <a:t>رائــــد الفضاء</a:t>
            </a:r>
          </a:p>
        </p:txBody>
      </p:sp>
      <p:cxnSp>
        <p:nvCxnSpPr>
          <p:cNvPr id="15" name="رابط كسهم مستقيم 14"/>
          <p:cNvCxnSpPr/>
          <p:nvPr/>
        </p:nvCxnSpPr>
        <p:spPr>
          <a:xfrm rot="5400000">
            <a:off x="4893474" y="4250536"/>
            <a:ext cx="357189" cy="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 rot="10800000">
            <a:off x="1785918" y="4427543"/>
            <a:ext cx="635798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/>
          <p:nvPr/>
        </p:nvCxnSpPr>
        <p:spPr>
          <a:xfrm rot="5400000">
            <a:off x="7965307" y="4607725"/>
            <a:ext cx="357189" cy="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 rot="5400000">
            <a:off x="5750729" y="4607725"/>
            <a:ext cx="357189" cy="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/>
          <p:nvPr/>
        </p:nvCxnSpPr>
        <p:spPr>
          <a:xfrm rot="5400000">
            <a:off x="3964779" y="4607725"/>
            <a:ext cx="357189" cy="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رابط كسهم مستقيم 26"/>
          <p:cNvCxnSpPr/>
          <p:nvPr/>
        </p:nvCxnSpPr>
        <p:spPr>
          <a:xfrm rot="5400000">
            <a:off x="1607325" y="4607725"/>
            <a:ext cx="357189" cy="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9" name="صورة 28" descr="صورة2.p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5572140"/>
            <a:ext cx="1568273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ستطيل 21"/>
          <p:cNvSpPr/>
          <p:nvPr/>
        </p:nvSpPr>
        <p:spPr>
          <a:xfrm>
            <a:off x="6572264" y="928670"/>
            <a:ext cx="257173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EG" sz="2800" b="1" dirty="0" smtClean="0"/>
              <a:t>كيف تتشكل الغيوم؟  </a:t>
            </a:r>
            <a:endParaRPr lang="ar-EG" sz="2800" b="1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4857752" y="1428736"/>
            <a:ext cx="4286248" cy="228869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/>
              <a:t>عندما أخرج في الصباح الباكر أجد الرؤية غير واضحة أحيانا والسبب في ذلك وجود                                    	يحتوي الضباب والغيوم على الماء القادم من سطح الأرض ، فعندما تسقط أشعة الشمس على الأرض يتبخر الماء أو يصبح غازا ,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1214414" y="1214422"/>
            <a:ext cx="2428892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EG" sz="2400" dirty="0" smtClean="0"/>
              <a:t>غيوم طبقية تتشكل بالقرب من سطح الأرض ، ويتكون من نقاط صغيرة من الماء.</a:t>
            </a:r>
            <a:endParaRPr lang="ar-EG" sz="1400" dirty="0"/>
          </a:p>
        </p:txBody>
      </p:sp>
      <p:sp>
        <p:nvSpPr>
          <p:cNvPr id="25" name="مستطيل 24"/>
          <p:cNvSpPr/>
          <p:nvPr/>
        </p:nvSpPr>
        <p:spPr>
          <a:xfrm>
            <a:off x="8053638" y="2071678"/>
            <a:ext cx="1090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EG" sz="2800" b="1" dirty="0" smtClean="0">
                <a:solidFill>
                  <a:srgbClr val="FF0000"/>
                </a:solidFill>
              </a:rPr>
              <a:t>ضباب </a:t>
            </a:r>
            <a:endParaRPr lang="ar-EG" b="1" dirty="0">
              <a:solidFill>
                <a:srgbClr val="FF0000"/>
              </a:solidFill>
            </a:endParaRPr>
          </a:p>
        </p:txBody>
      </p:sp>
      <p:cxnSp>
        <p:nvCxnSpPr>
          <p:cNvPr id="27" name="رابط كسهم مستقيم 26"/>
          <p:cNvCxnSpPr>
            <a:endCxn id="24" idx="3"/>
          </p:cNvCxnSpPr>
          <p:nvPr/>
        </p:nvCxnSpPr>
        <p:spPr>
          <a:xfrm rot="10800000">
            <a:off x="3643306" y="1999252"/>
            <a:ext cx="4714908" cy="2867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مستطيل 27"/>
          <p:cNvSpPr/>
          <p:nvPr/>
        </p:nvSpPr>
        <p:spPr>
          <a:xfrm>
            <a:off x="7643834" y="3786190"/>
            <a:ext cx="15001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800" b="1" dirty="0" smtClean="0"/>
              <a:t>الـتـبـخــــر:</a:t>
            </a:r>
            <a:endParaRPr lang="ar-EG" b="1" dirty="0"/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928662" y="4286256"/>
            <a:ext cx="8215338" cy="9286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هو تحول السائل إلى غاز ، فالماء في الحالة الغازية يسمى بخار الماء . ونحن نستطيع رؤية بخار الماء مع أنه في الهواء من حولنا .</a:t>
            </a:r>
            <a:endParaRPr lang="ar-EG" sz="2400" b="1" dirty="0">
              <a:solidFill>
                <a:schemeClr val="tx1"/>
              </a:solidFill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7715272" y="5357826"/>
            <a:ext cx="1428728" cy="428628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6200000" scaled="0"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800" b="1" dirty="0" smtClean="0"/>
              <a:t>الـتـكـثـف:</a:t>
            </a:r>
            <a:endParaRPr lang="ar-EG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2857488" y="5929330"/>
            <a:ext cx="6286512" cy="86177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/>
              <a:t>هو تحول الغاز إلى سائل ويساهم </a:t>
            </a:r>
            <a:r>
              <a:rPr lang="ar-EG" sz="2800" b="1" dirty="0" err="1" smtClean="0"/>
              <a:t>التكثف</a:t>
            </a:r>
            <a:r>
              <a:rPr lang="ar-EG" sz="2800" b="1" dirty="0" smtClean="0"/>
              <a:t> في تكوين الغيوم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5527818"/>
            <a:ext cx="1857388" cy="133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ربع نص 12"/>
          <p:cNvSpPr txBox="1"/>
          <p:nvPr/>
        </p:nvSpPr>
        <p:spPr>
          <a:xfrm rot="171244">
            <a:off x="6724805" y="271829"/>
            <a:ext cx="1714512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الطقس والمناخ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6000760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الفصل الثامن 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5214942" y="285728"/>
            <a:ext cx="1643074" cy="30777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brightRoom" dir="t"/>
          </a:scene3d>
          <a:sp3d prstMaterial="metal">
            <a:bevelT w="63500" h="25400"/>
            <a:bevelB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000" b="1" dirty="0" smtClean="0">
                <a:solidFill>
                  <a:schemeClr val="tx1"/>
                </a:solidFill>
              </a:rPr>
              <a:t>دورة الماء والمناخ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3143240" y="357166"/>
            <a:ext cx="1500166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دورة الماء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4357686" y="285728"/>
            <a:ext cx="1643074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harsh" dir="t"/>
          </a:scene3d>
          <a:sp3d prstMaterial="plastic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الدرس الأول 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الرابعة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8" grpId="0" animBg="1"/>
      <p:bldP spid="32" grpId="0" animBg="1"/>
      <p:bldP spid="3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1357298"/>
            <a:ext cx="3286147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مربع نص 1"/>
          <p:cNvSpPr txBox="1"/>
          <p:nvPr/>
        </p:nvSpPr>
        <p:spPr>
          <a:xfrm>
            <a:off x="7572396" y="857232"/>
            <a:ext cx="1571604" cy="43088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دورة الماء:ـ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928662" y="857232"/>
            <a:ext cx="6429420" cy="369332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هي حركة الماء المستمرة بين سطح الأرض والغلاف الجوي .</a:t>
            </a:r>
          </a:p>
        </p:txBody>
      </p:sp>
      <p:pic>
        <p:nvPicPr>
          <p:cNvPr id="11" name="صورة 10" descr="صورة1.p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778" y="1357274"/>
            <a:ext cx="4929222" cy="5500726"/>
          </a:xfrm>
          <a:prstGeom prst="rect">
            <a:avLst/>
          </a:prstGeom>
        </p:spPr>
      </p:pic>
      <p:pic>
        <p:nvPicPr>
          <p:cNvPr id="12" name="صورة 11" descr="صورة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2071678"/>
            <a:ext cx="928694" cy="1714512"/>
          </a:xfrm>
          <a:prstGeom prst="rect">
            <a:avLst/>
          </a:prstGeom>
        </p:spPr>
      </p:pic>
      <p:pic>
        <p:nvPicPr>
          <p:cNvPr id="13" name="صورة 12" descr="صورة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4857760"/>
            <a:ext cx="2357454" cy="895350"/>
          </a:xfrm>
          <a:prstGeom prst="rect">
            <a:avLst/>
          </a:prstGeom>
        </p:spPr>
      </p:pic>
      <p:pic>
        <p:nvPicPr>
          <p:cNvPr id="14" name="صورة 13" descr="صورة1.png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3143248"/>
            <a:ext cx="2143141" cy="1176341"/>
          </a:xfrm>
          <a:prstGeom prst="rect">
            <a:avLst/>
          </a:prstGeom>
        </p:spPr>
      </p:pic>
      <p:pic>
        <p:nvPicPr>
          <p:cNvPr id="16" name="صورة 15" descr="صورة1.png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3143248"/>
            <a:ext cx="2143141" cy="1176341"/>
          </a:xfrm>
          <a:prstGeom prst="rect">
            <a:avLst/>
          </a:prstGeom>
        </p:spPr>
      </p:pic>
      <p:pic>
        <p:nvPicPr>
          <p:cNvPr id="17" name="صورة 16" descr="صورة1.png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3143248"/>
            <a:ext cx="2143141" cy="1176341"/>
          </a:xfrm>
          <a:prstGeom prst="rect">
            <a:avLst/>
          </a:prstGeom>
        </p:spPr>
      </p:pic>
      <p:pic>
        <p:nvPicPr>
          <p:cNvPr id="18" name="صورة 17" descr="صورة1.png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3143248"/>
            <a:ext cx="2143141" cy="1176341"/>
          </a:xfrm>
          <a:prstGeom prst="rect">
            <a:avLst/>
          </a:prstGeom>
        </p:spPr>
      </p:pic>
      <p:pic>
        <p:nvPicPr>
          <p:cNvPr id="19" name="صورة 18" descr="صورة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2071678"/>
            <a:ext cx="928694" cy="1714512"/>
          </a:xfrm>
          <a:prstGeom prst="rect">
            <a:avLst/>
          </a:prstGeom>
        </p:spPr>
      </p:pic>
      <p:pic>
        <p:nvPicPr>
          <p:cNvPr id="20" name="صورة 19" descr="صورة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2071678"/>
            <a:ext cx="928694" cy="1714512"/>
          </a:xfrm>
          <a:prstGeom prst="rect">
            <a:avLst/>
          </a:prstGeom>
        </p:spPr>
      </p:pic>
      <p:pic>
        <p:nvPicPr>
          <p:cNvPr id="21" name="صورة 20" descr="صورة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4927">
            <a:off x="1769336" y="3777823"/>
            <a:ext cx="1273399" cy="1409995"/>
          </a:xfrm>
          <a:prstGeom prst="rect">
            <a:avLst/>
          </a:prstGeom>
        </p:spPr>
      </p:pic>
      <p:pic>
        <p:nvPicPr>
          <p:cNvPr id="23" name="صورة 22" descr="صورة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1802" y="2643182"/>
            <a:ext cx="1130159" cy="785818"/>
          </a:xfrm>
          <a:prstGeom prst="rect">
            <a:avLst/>
          </a:prstGeom>
        </p:spPr>
      </p:pic>
      <p:pic>
        <p:nvPicPr>
          <p:cNvPr id="24" name="صورة 23" descr="صورة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1802" y="2643182"/>
            <a:ext cx="1130159" cy="785818"/>
          </a:xfrm>
          <a:prstGeom prst="rect">
            <a:avLst/>
          </a:prstGeom>
        </p:spPr>
      </p:pic>
      <p:pic>
        <p:nvPicPr>
          <p:cNvPr id="25" name="صورة 24" descr="صورة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1802" y="2714620"/>
            <a:ext cx="1130159" cy="785818"/>
          </a:xfrm>
          <a:prstGeom prst="rect">
            <a:avLst/>
          </a:prstGeom>
        </p:spPr>
      </p:pic>
      <p:pic>
        <p:nvPicPr>
          <p:cNvPr id="26" name="صورة 25" descr="صورة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4927">
            <a:off x="1733114" y="3856139"/>
            <a:ext cx="1273399" cy="1409995"/>
          </a:xfrm>
          <a:prstGeom prst="rect">
            <a:avLst/>
          </a:prstGeom>
        </p:spPr>
      </p:pic>
      <p:pic>
        <p:nvPicPr>
          <p:cNvPr id="27" name="صورة 26" descr="صورة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4927">
            <a:off x="1733116" y="3784701"/>
            <a:ext cx="1273399" cy="1409995"/>
          </a:xfrm>
          <a:prstGeom prst="rect">
            <a:avLst/>
          </a:prstGeom>
        </p:spPr>
      </p:pic>
      <p:pic>
        <p:nvPicPr>
          <p:cNvPr id="28" name="صورة 27" descr="صورة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4857760"/>
            <a:ext cx="2357454" cy="895350"/>
          </a:xfrm>
          <a:prstGeom prst="rect">
            <a:avLst/>
          </a:prstGeom>
        </p:spPr>
      </p:pic>
      <p:pic>
        <p:nvPicPr>
          <p:cNvPr id="29" name="صورة 28" descr="صورة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4857760"/>
            <a:ext cx="2357454" cy="895350"/>
          </a:xfrm>
          <a:prstGeom prst="rect">
            <a:avLst/>
          </a:prstGeom>
        </p:spPr>
      </p:pic>
      <p:pic>
        <p:nvPicPr>
          <p:cNvPr id="30" name="صورة 29" descr="صورة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4857760"/>
            <a:ext cx="2357454" cy="895350"/>
          </a:xfrm>
          <a:prstGeom prst="rect">
            <a:avLst/>
          </a:prstGeom>
        </p:spPr>
      </p:pic>
      <p:sp>
        <p:nvSpPr>
          <p:cNvPr id="31" name="مربع نص 30"/>
          <p:cNvSpPr txBox="1"/>
          <p:nvPr/>
        </p:nvSpPr>
        <p:spPr>
          <a:xfrm rot="171244">
            <a:off x="6724805" y="271829"/>
            <a:ext cx="1714512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الطقس والمناخ</a:t>
            </a:r>
          </a:p>
        </p:txBody>
      </p:sp>
      <p:sp>
        <p:nvSpPr>
          <p:cNvPr id="32" name="مربع نص 31"/>
          <p:cNvSpPr txBox="1"/>
          <p:nvPr/>
        </p:nvSpPr>
        <p:spPr>
          <a:xfrm>
            <a:off x="6000760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الفصل الثامن </a:t>
            </a:r>
          </a:p>
        </p:txBody>
      </p:sp>
      <p:sp>
        <p:nvSpPr>
          <p:cNvPr id="33" name="مربع نص 32"/>
          <p:cNvSpPr txBox="1"/>
          <p:nvPr/>
        </p:nvSpPr>
        <p:spPr>
          <a:xfrm>
            <a:off x="5214942" y="285728"/>
            <a:ext cx="1643074" cy="30777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brightRoom" dir="t"/>
          </a:scene3d>
          <a:sp3d prstMaterial="metal">
            <a:bevelT w="63500" h="25400"/>
            <a:bevelB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000" b="1" dirty="0" smtClean="0">
                <a:solidFill>
                  <a:schemeClr val="tx1"/>
                </a:solidFill>
              </a:rPr>
              <a:t>دورة الماء والمناخ</a:t>
            </a:r>
          </a:p>
        </p:txBody>
      </p:sp>
      <p:sp>
        <p:nvSpPr>
          <p:cNvPr id="34" name="مربع نص 33"/>
          <p:cNvSpPr txBox="1"/>
          <p:nvPr/>
        </p:nvSpPr>
        <p:spPr>
          <a:xfrm>
            <a:off x="3143240" y="357166"/>
            <a:ext cx="1500166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دورة الماء</a:t>
            </a:r>
          </a:p>
        </p:txBody>
      </p:sp>
      <p:sp>
        <p:nvSpPr>
          <p:cNvPr id="35" name="مربع نص 34"/>
          <p:cNvSpPr txBox="1"/>
          <p:nvPr/>
        </p:nvSpPr>
        <p:spPr>
          <a:xfrm>
            <a:off x="4357686" y="285728"/>
            <a:ext cx="1643074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harsh" dir="t"/>
          </a:scene3d>
          <a:sp3d prstMaterial="plastic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الدرس الأول 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الرابعة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3786182" y="857232"/>
            <a:ext cx="2928958" cy="43088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الأشكال الأخرى للهطول </a:t>
            </a:r>
          </a:p>
        </p:txBody>
      </p:sp>
      <p:pic>
        <p:nvPicPr>
          <p:cNvPr id="5" name="صورة 4" descr="صورة4.ps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357298"/>
            <a:ext cx="8215338" cy="989244"/>
          </a:xfrm>
          <a:prstGeom prst="rect">
            <a:avLst/>
          </a:prstGeom>
        </p:spPr>
      </p:pic>
      <p:pic>
        <p:nvPicPr>
          <p:cNvPr id="7" name="ألم تر أن الله يزجي 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357290" y="1928802"/>
            <a:ext cx="304800" cy="30480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7929586" y="2714620"/>
            <a:ext cx="1214414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الثلـــــج :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857224" y="3286124"/>
            <a:ext cx="8286776" cy="1292662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يتجمد الماء وتحول إلى ثلج وعندما يتجمع فتات الثلج في الغيمة تصبح ثقيلة جدا ، فيتساقط على شكل ثلج وعند نزول الثلج على الأرض ينصهر ويتحول إلى سائل .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8072462" y="4993834"/>
            <a:ext cx="1071538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البـــرد : 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857224" y="5565338"/>
            <a:ext cx="8286776" cy="861774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يتكون البرد من الثلج إذ يتشكل البرد داخل الغيوم المصحوبة بالعواصف الرعدية وتكون قطع الثلج بحجم حبة البازلاء أو بحجم كرة التنس 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2428868"/>
            <a:ext cx="328614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مربع نص 9"/>
          <p:cNvSpPr txBox="1"/>
          <p:nvPr/>
        </p:nvSpPr>
        <p:spPr>
          <a:xfrm rot="171244">
            <a:off x="6724805" y="271829"/>
            <a:ext cx="1714512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الطقس والمناخ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6000760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الفصل الثامن 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5214942" y="285728"/>
            <a:ext cx="1643074" cy="30777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brightRoom" dir="t"/>
          </a:scene3d>
          <a:sp3d prstMaterial="metal">
            <a:bevelT w="63500" h="25400"/>
            <a:bevelB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000" b="1" dirty="0" smtClean="0">
                <a:solidFill>
                  <a:schemeClr val="tx1"/>
                </a:solidFill>
              </a:rPr>
              <a:t>دورة الماء والمناخ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3143240" y="357166"/>
            <a:ext cx="1500166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دورة الماء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4357686" y="285728"/>
            <a:ext cx="1643074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harsh" dir="t"/>
          </a:scene3d>
          <a:sp3d prstMaterial="plastic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الدرس الأول 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الرابعة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83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8" grpId="0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8001024" y="928670"/>
            <a:ext cx="1142976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المناخ :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1285852" y="1395699"/>
            <a:ext cx="7215238" cy="861774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هو حالة الطقس في مكان معين على مدى فترة زمنية طويلة ويوصف المناخ حسب درجة الحرارة وهطول الأمطار فبعضها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6777378" y="2395831"/>
            <a:ext cx="135646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l" rtl="0"/>
            <a:r>
              <a:rPr lang="ar-EG" sz="2400" b="1" dirty="0" smtClean="0"/>
              <a:t>حار ورطب </a:t>
            </a:r>
            <a:endParaRPr lang="ar-EG" sz="2400" dirty="0"/>
          </a:p>
        </p:txBody>
      </p:sp>
      <p:sp>
        <p:nvSpPr>
          <p:cNvPr id="10" name="مستطيل 9"/>
          <p:cNvSpPr/>
          <p:nvPr/>
        </p:nvSpPr>
        <p:spPr>
          <a:xfrm>
            <a:off x="1714480" y="2324393"/>
            <a:ext cx="12170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ar-EG" sz="2400" b="1" dirty="0" smtClean="0"/>
              <a:t>بارد جاف </a:t>
            </a:r>
            <a:endParaRPr lang="ar-EG" sz="2400" dirty="0"/>
          </a:p>
        </p:txBody>
      </p:sp>
      <p:sp>
        <p:nvSpPr>
          <p:cNvPr id="11" name="مستطيل 10"/>
          <p:cNvSpPr/>
          <p:nvPr/>
        </p:nvSpPr>
        <p:spPr>
          <a:xfrm>
            <a:off x="4286248" y="2395831"/>
            <a:ext cx="132921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l" rtl="0"/>
            <a:r>
              <a:rPr lang="ar-EG" sz="2400" b="1" dirty="0" smtClean="0"/>
              <a:t>حار وجاف </a:t>
            </a:r>
            <a:endParaRPr lang="ar-EG" sz="24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4500594" y="4286256"/>
            <a:ext cx="4572000" cy="2215991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يعتمد مناخ الأماكن المختلفة على موقعها على سطح الكرة الأرضية ذات الشكل الكروي الذي يشبه الكرة وتدور الأرض حول محورها وهو خط وهمي مائل قليلا ، ويمر في مركزها وبذلك تتفاوت كميات أشعة الشمس الساقطة على الأرض في أماكن مختلفة  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071810"/>
            <a:ext cx="350046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مربع نص 16"/>
          <p:cNvSpPr txBox="1"/>
          <p:nvPr/>
        </p:nvSpPr>
        <p:spPr>
          <a:xfrm>
            <a:off x="6072198" y="3071810"/>
            <a:ext cx="3071802" cy="4308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ما الذي يؤثر في المناخ ؟ 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5715008" y="3643314"/>
            <a:ext cx="3428992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الموقع على سطح الأرض .</a:t>
            </a:r>
          </a:p>
        </p:txBody>
      </p:sp>
      <p:sp>
        <p:nvSpPr>
          <p:cNvPr id="16" name="مربع نص 15"/>
          <p:cNvSpPr txBox="1"/>
          <p:nvPr/>
        </p:nvSpPr>
        <p:spPr>
          <a:xfrm rot="171244">
            <a:off x="6724805" y="271829"/>
            <a:ext cx="1714512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الطقس والمناخ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6000760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الفصل الثامن 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5214942" y="285728"/>
            <a:ext cx="1643074" cy="276999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brightRoom" dir="t"/>
          </a:scene3d>
          <a:sp3d prstMaterial="metal">
            <a:bevelT w="63500" h="25400"/>
            <a:bevelB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b="1" dirty="0" smtClean="0">
                <a:solidFill>
                  <a:schemeClr val="tx1"/>
                </a:solidFill>
              </a:rPr>
              <a:t>المناخ وفصول السنة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2071670" y="357166"/>
            <a:ext cx="2571736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المناخ وفصول السنة 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4357686" y="285728"/>
            <a:ext cx="1643074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harsh" dir="t"/>
          </a:scene3d>
          <a:sp3d prstMaterial="plastic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الدرس الثاني 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الرابعة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  <p:bldP spid="13" grpId="0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928662" y="1634013"/>
            <a:ext cx="8215338" cy="196977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3200" b="1" dirty="0" smtClean="0">
                <a:solidFill>
                  <a:schemeClr val="tx1"/>
                </a:solidFill>
              </a:rPr>
              <a:t>يؤثر القرب من البحار والبحيرات الكبيرة في المناخ ؛ فالبحار تحفظ درجات الحرارة لليابسة القريبة من أن تصبح باردة جدا أو حارة جدا ، فيكون المناخ في المناطق القريبة من شاطئ البحر معتدلا لطيفا أكثر من المناطق البعيدة عنه .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928662" y="4880630"/>
            <a:ext cx="8215338" cy="1477328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3200" b="1" dirty="0" smtClean="0">
                <a:solidFill>
                  <a:schemeClr val="tx1"/>
                </a:solidFill>
              </a:rPr>
              <a:t>ارتفاع المكان يؤثر في مناخه فدرجة الحرارة تصبح أقل برودة كلما ارتفعنا في الهواء الجوي فدرجة الحرارة والمناخ في المناطق الجبلية تميل إلى البرودة أكثر من المناطق المنخفضة 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5643570" y="1000108"/>
            <a:ext cx="3500430" cy="4308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القرب من المسطحات المائية 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6000760" y="3929066"/>
            <a:ext cx="3143240" cy="4308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ارتفاع المكان وانخفاضه .</a:t>
            </a:r>
          </a:p>
        </p:txBody>
      </p:sp>
      <p:sp>
        <p:nvSpPr>
          <p:cNvPr id="11" name="مربع نص 10"/>
          <p:cNvSpPr txBox="1"/>
          <p:nvPr/>
        </p:nvSpPr>
        <p:spPr>
          <a:xfrm rot="171244">
            <a:off x="6724805" y="271829"/>
            <a:ext cx="1714512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الطقس والمناخ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6000760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الفصل الثامن 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5214942" y="285728"/>
            <a:ext cx="1643074" cy="276999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brightRoom" dir="t"/>
          </a:scene3d>
          <a:sp3d prstMaterial="metal">
            <a:bevelT w="63500" h="25400"/>
            <a:bevelB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b="1" dirty="0" smtClean="0">
                <a:solidFill>
                  <a:schemeClr val="tx1"/>
                </a:solidFill>
              </a:rPr>
              <a:t>المناخ وفصول السنة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2071670" y="357166"/>
            <a:ext cx="2571736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المناخ وفصول السنة 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4357686" y="285728"/>
            <a:ext cx="1643074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harsh" dir="t"/>
          </a:scene3d>
          <a:sp3d prstMaterial="plastic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الدرس الثاني 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الرابعة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3428992" y="928670"/>
            <a:ext cx="3143272" cy="430887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rgbClr val="FFFF00"/>
                </a:solidFill>
              </a:rPr>
              <a:t>ما الذي يؤثر في المناخ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7858148" y="2000240"/>
            <a:ext cx="1285852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الموقع على سطح الأرض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4643438" y="2000240"/>
            <a:ext cx="1143008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القرب من المسطحات المائية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1285852" y="1975956"/>
            <a:ext cx="1571636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ارتفاع المكان وانخفاضه </a:t>
            </a:r>
          </a:p>
        </p:txBody>
      </p:sp>
      <p:cxnSp>
        <p:nvCxnSpPr>
          <p:cNvPr id="10" name="رابط مستقيم 9"/>
          <p:cNvCxnSpPr/>
          <p:nvPr/>
        </p:nvCxnSpPr>
        <p:spPr>
          <a:xfrm rot="5400000">
            <a:off x="4821239" y="1607331"/>
            <a:ext cx="35798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rot="10800000">
            <a:off x="2071670" y="1785927"/>
            <a:ext cx="621510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>
            <a:endCxn id="8" idx="0"/>
          </p:cNvCxnSpPr>
          <p:nvPr/>
        </p:nvCxnSpPr>
        <p:spPr>
          <a:xfrm rot="5400000">
            <a:off x="1977449" y="1880941"/>
            <a:ext cx="18923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rot="5400000">
            <a:off x="4906407" y="1737271"/>
            <a:ext cx="18923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rot="5400000">
            <a:off x="8191761" y="1880147"/>
            <a:ext cx="18923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صورة 19" descr="صورة1.p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062568"/>
            <a:ext cx="4929222" cy="3795432"/>
          </a:xfrm>
          <a:prstGeom prst="rect">
            <a:avLst/>
          </a:prstGeom>
        </p:spPr>
      </p:pic>
      <p:sp>
        <p:nvSpPr>
          <p:cNvPr id="21" name="مربع نص 20"/>
          <p:cNvSpPr txBox="1"/>
          <p:nvPr/>
        </p:nvSpPr>
        <p:spPr>
          <a:xfrm>
            <a:off x="3857620" y="3143248"/>
            <a:ext cx="157163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000" b="1" dirty="0" smtClean="0">
                <a:solidFill>
                  <a:schemeClr val="tx1"/>
                </a:solidFill>
              </a:rPr>
              <a:t>يؤثر الموقع على سطح الأرض في المناخ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6643702" y="3571876"/>
            <a:ext cx="1928826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فصول السنة </a:t>
            </a:r>
          </a:p>
        </p:txBody>
      </p:sp>
      <p:cxnSp>
        <p:nvCxnSpPr>
          <p:cNvPr id="23" name="رابط مستقيم 22"/>
          <p:cNvCxnSpPr/>
          <p:nvPr/>
        </p:nvCxnSpPr>
        <p:spPr>
          <a:xfrm rot="5400000">
            <a:off x="7321569" y="4250537"/>
            <a:ext cx="35798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 rot="10800000">
            <a:off x="6214280" y="4429132"/>
            <a:ext cx="264320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 rot="5400000">
            <a:off x="6120059" y="4523353"/>
            <a:ext cx="18923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رابط كسهم مستقيم 26"/>
          <p:cNvCxnSpPr/>
          <p:nvPr/>
        </p:nvCxnSpPr>
        <p:spPr>
          <a:xfrm rot="5400000">
            <a:off x="8763265" y="4523353"/>
            <a:ext cx="18923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مربع نص 35"/>
          <p:cNvSpPr txBox="1"/>
          <p:nvPr/>
        </p:nvSpPr>
        <p:spPr>
          <a:xfrm>
            <a:off x="8358214" y="4714884"/>
            <a:ext cx="785786" cy="369332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الشتاء </a:t>
            </a:r>
          </a:p>
        </p:txBody>
      </p:sp>
      <p:sp>
        <p:nvSpPr>
          <p:cNvPr id="37" name="مربع نص 36"/>
          <p:cNvSpPr txBox="1"/>
          <p:nvPr/>
        </p:nvSpPr>
        <p:spPr>
          <a:xfrm>
            <a:off x="7500958" y="4714884"/>
            <a:ext cx="785786" cy="369332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الصيف</a:t>
            </a:r>
          </a:p>
        </p:txBody>
      </p:sp>
      <p:sp>
        <p:nvSpPr>
          <p:cNvPr id="38" name="مربع نص 37"/>
          <p:cNvSpPr txBox="1"/>
          <p:nvPr/>
        </p:nvSpPr>
        <p:spPr>
          <a:xfrm>
            <a:off x="6643734" y="4714884"/>
            <a:ext cx="785786" cy="369332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الربيع 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5786446" y="4714884"/>
            <a:ext cx="857256" cy="369332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الخريف </a:t>
            </a:r>
          </a:p>
        </p:txBody>
      </p:sp>
      <p:cxnSp>
        <p:nvCxnSpPr>
          <p:cNvPr id="40" name="رابط كسهم مستقيم 39"/>
          <p:cNvCxnSpPr/>
          <p:nvPr/>
        </p:nvCxnSpPr>
        <p:spPr>
          <a:xfrm rot="5400000">
            <a:off x="7835365" y="4523353"/>
            <a:ext cx="18923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رابط كسهم مستقيم 40"/>
          <p:cNvCxnSpPr/>
          <p:nvPr/>
        </p:nvCxnSpPr>
        <p:spPr>
          <a:xfrm rot="5400000">
            <a:off x="6978109" y="4523353"/>
            <a:ext cx="18923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مربع نص 28"/>
          <p:cNvSpPr txBox="1"/>
          <p:nvPr/>
        </p:nvSpPr>
        <p:spPr>
          <a:xfrm rot="171244">
            <a:off x="6724805" y="271829"/>
            <a:ext cx="1714512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الطقس والمناخ</a:t>
            </a:r>
          </a:p>
        </p:txBody>
      </p:sp>
      <p:sp>
        <p:nvSpPr>
          <p:cNvPr id="30" name="مربع نص 29"/>
          <p:cNvSpPr txBox="1"/>
          <p:nvPr/>
        </p:nvSpPr>
        <p:spPr>
          <a:xfrm>
            <a:off x="6000760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الفصل الثامن </a:t>
            </a:r>
          </a:p>
        </p:txBody>
      </p:sp>
      <p:sp>
        <p:nvSpPr>
          <p:cNvPr id="31" name="مربع نص 30"/>
          <p:cNvSpPr txBox="1"/>
          <p:nvPr/>
        </p:nvSpPr>
        <p:spPr>
          <a:xfrm>
            <a:off x="5214942" y="285728"/>
            <a:ext cx="1643074" cy="276999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brightRoom" dir="t"/>
          </a:scene3d>
          <a:sp3d prstMaterial="metal">
            <a:bevelT w="63500" h="25400"/>
            <a:bevelB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b="1" dirty="0" smtClean="0">
                <a:solidFill>
                  <a:schemeClr val="tx1"/>
                </a:solidFill>
              </a:rPr>
              <a:t>المناخ وفصول السنة</a:t>
            </a:r>
          </a:p>
        </p:txBody>
      </p:sp>
      <p:sp>
        <p:nvSpPr>
          <p:cNvPr id="32" name="مربع نص 31"/>
          <p:cNvSpPr txBox="1"/>
          <p:nvPr/>
        </p:nvSpPr>
        <p:spPr>
          <a:xfrm>
            <a:off x="2071670" y="357166"/>
            <a:ext cx="2571736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المناخ وفصول السنة </a:t>
            </a:r>
          </a:p>
        </p:txBody>
      </p:sp>
      <p:sp>
        <p:nvSpPr>
          <p:cNvPr id="33" name="مربع نص 32"/>
          <p:cNvSpPr txBox="1"/>
          <p:nvPr/>
        </p:nvSpPr>
        <p:spPr>
          <a:xfrm>
            <a:off x="4357686" y="285728"/>
            <a:ext cx="1643074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harsh" dir="t"/>
          </a:scene3d>
          <a:sp3d prstMaterial="plastic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الدرس الثاني </a:t>
            </a:r>
          </a:p>
        </p:txBody>
      </p:sp>
      <p:sp>
        <p:nvSpPr>
          <p:cNvPr id="34" name="مربع نص 33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الرابعة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1" grpId="0" animBg="1"/>
      <p:bldP spid="22" grpId="0" animBg="1"/>
      <p:bldP spid="36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الخامسة </a:t>
            </a:r>
          </a:p>
        </p:txBody>
      </p:sp>
      <p:sp>
        <p:nvSpPr>
          <p:cNvPr id="5" name="مربع نص 4"/>
          <p:cNvSpPr txBox="1"/>
          <p:nvPr/>
        </p:nvSpPr>
        <p:spPr>
          <a:xfrm rot="171244">
            <a:off x="6724805" y="241051"/>
            <a:ext cx="1714512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المـــــــــــــادة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6000760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الفصل التاسع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5214942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الدرس الأول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3357554" y="357166"/>
            <a:ext cx="2071670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المادة وقياسها 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7929586" y="1071546"/>
            <a:ext cx="1214414" cy="430887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المادة : -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6286512" y="1571612"/>
            <a:ext cx="1643074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أي شيء له.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5000628" y="857232"/>
            <a:ext cx="788999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EG" sz="2800" b="1" dirty="0" smtClean="0"/>
              <a:t>حجم </a:t>
            </a:r>
            <a:endParaRPr lang="ar-EG" sz="2800" dirty="0"/>
          </a:p>
        </p:txBody>
      </p:sp>
      <p:sp>
        <p:nvSpPr>
          <p:cNvPr id="12" name="مستطيل 11"/>
          <p:cNvSpPr/>
          <p:nvPr/>
        </p:nvSpPr>
        <p:spPr>
          <a:xfrm>
            <a:off x="4929190" y="2000240"/>
            <a:ext cx="845103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EG" sz="2800" b="1" dirty="0" smtClean="0"/>
              <a:t>كتلة  </a:t>
            </a:r>
            <a:endParaRPr lang="ar-EG" sz="28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1071538" y="857232"/>
            <a:ext cx="371477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يحدد الحيز الذي يحتله جسم ما 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857224" y="2071678"/>
            <a:ext cx="4000528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تقيس مقدار ما في الجسم من مادة 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7143768" y="3000372"/>
            <a:ext cx="2000232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خصائص المادة: 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928662" y="2928934"/>
            <a:ext cx="6072230" cy="8617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هو ما يميز المادة عن غيرها من المواد مثل اللون والشكل والحجم والكتلة وغيرها </a:t>
            </a:r>
          </a:p>
        </p:txBody>
      </p:sp>
      <p:cxnSp>
        <p:nvCxnSpPr>
          <p:cNvPr id="18" name="رابط كسهم مستقيم 17"/>
          <p:cNvCxnSpPr/>
          <p:nvPr/>
        </p:nvCxnSpPr>
        <p:spPr>
          <a:xfrm rot="10800000">
            <a:off x="5857884" y="1357298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>
            <a:endCxn id="12" idx="3"/>
          </p:cNvCxnSpPr>
          <p:nvPr/>
        </p:nvCxnSpPr>
        <p:spPr>
          <a:xfrm rot="10800000" flipV="1">
            <a:off x="5774294" y="2000240"/>
            <a:ext cx="512219" cy="2616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071934" y="857232"/>
            <a:ext cx="2000232" cy="43088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خصائص المادة: </a:t>
            </a:r>
          </a:p>
        </p:txBody>
      </p:sp>
      <p:sp>
        <p:nvSpPr>
          <p:cNvPr id="5" name="سهم للأسفل 4"/>
          <p:cNvSpPr/>
          <p:nvPr/>
        </p:nvSpPr>
        <p:spPr>
          <a:xfrm>
            <a:off x="4929190" y="1285860"/>
            <a:ext cx="285752" cy="42862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6" name="رابط مستقيم 5"/>
          <p:cNvCxnSpPr/>
          <p:nvPr/>
        </p:nvCxnSpPr>
        <p:spPr>
          <a:xfrm rot="10800000">
            <a:off x="2857488" y="1714488"/>
            <a:ext cx="4572032" cy="71438"/>
          </a:xfrm>
          <a:prstGeom prst="line">
            <a:avLst/>
          </a:prstGeom>
          <a:ln w="762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سهم للأسفل 6"/>
          <p:cNvSpPr/>
          <p:nvPr/>
        </p:nvSpPr>
        <p:spPr>
          <a:xfrm>
            <a:off x="7215206" y="1785926"/>
            <a:ext cx="285752" cy="42862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8" name="سهم للأسفل 7"/>
          <p:cNvSpPr/>
          <p:nvPr/>
        </p:nvSpPr>
        <p:spPr>
          <a:xfrm>
            <a:off x="2786050" y="1714488"/>
            <a:ext cx="285752" cy="42862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9" name="سهم للأسفل 8"/>
          <p:cNvSpPr/>
          <p:nvPr/>
        </p:nvSpPr>
        <p:spPr>
          <a:xfrm>
            <a:off x="4929190" y="1810066"/>
            <a:ext cx="285752" cy="42862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ربع نص 9"/>
          <p:cNvSpPr txBox="1"/>
          <p:nvPr/>
        </p:nvSpPr>
        <p:spPr>
          <a:xfrm>
            <a:off x="6715140" y="2283733"/>
            <a:ext cx="192882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الانغمار والطفو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214810" y="2285992"/>
            <a:ext cx="192882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المغناطيسية 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1785918" y="2214554"/>
            <a:ext cx="192882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توصيل الحرارة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6929454" y="2857496"/>
            <a:ext cx="2214546" cy="184665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تطفو بعض المواد في الماء بينما تنغمر مواد أخرى فيه فتطفو التفاحة بينما تنغمر قطعة الصخر .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4357686" y="2857496"/>
            <a:ext cx="2214546" cy="25853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تنجذب بعض المواد إلى المغناطيس ومنها الحديد والفولاذ بينما لا تنجذب معظم المواد إلى المغناطيس ومنها الورق والخشب والبلاستيك . 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928662" y="2857496"/>
            <a:ext cx="2786050" cy="29546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توصل بعض المواد الحرارة ، فمعظم العناصر المعدنية تسمح بانتقال الحرارة مثل النحاس والألومينوم بينما بعض المواد الأخرى لا تسمح بانتقال الحرارة خلالها منها الخشب والبلاستيك .</a:t>
            </a:r>
          </a:p>
        </p:txBody>
      </p:sp>
      <p:pic>
        <p:nvPicPr>
          <p:cNvPr id="21" name="صورة 20" descr="صورة1.p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5433619"/>
            <a:ext cx="1928826" cy="1567281"/>
          </a:xfrm>
          <a:prstGeom prst="rect">
            <a:avLst/>
          </a:prstGeom>
        </p:spPr>
      </p:pic>
      <p:pic>
        <p:nvPicPr>
          <p:cNvPr id="24" name="صورة 23" descr="صورة2.p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5453741"/>
            <a:ext cx="1714502" cy="1404259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الخامسة </a:t>
            </a:r>
          </a:p>
        </p:txBody>
      </p:sp>
      <p:sp>
        <p:nvSpPr>
          <p:cNvPr id="19" name="مربع نص 18"/>
          <p:cNvSpPr txBox="1"/>
          <p:nvPr/>
        </p:nvSpPr>
        <p:spPr>
          <a:xfrm rot="171244">
            <a:off x="6724805" y="241051"/>
            <a:ext cx="1714512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المـــــــــــــادة 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6000760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الفصل التاسع 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5214942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الدرس الأول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3357554" y="357166"/>
            <a:ext cx="2071670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المادة وقياسها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786546" y="928670"/>
            <a:ext cx="2357454" cy="43088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مم تتكون المادة ؟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3714744" y="857232"/>
            <a:ext cx="3214710" cy="43088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تتكون </a:t>
            </a:r>
            <a:r>
              <a:rPr lang="ar-EG" sz="2800" b="1" dirty="0" smtClean="0">
                <a:solidFill>
                  <a:srgbClr val="FF0000"/>
                </a:solidFill>
              </a:rPr>
              <a:t>المادة</a:t>
            </a:r>
            <a:r>
              <a:rPr lang="ar-EG" sz="2800" b="1" dirty="0" smtClean="0">
                <a:solidFill>
                  <a:schemeClr val="tx1"/>
                </a:solidFill>
              </a:rPr>
              <a:t> من </a:t>
            </a:r>
            <a:r>
              <a:rPr lang="ar-EG" sz="2800" b="1" dirty="0" smtClean="0">
                <a:solidFill>
                  <a:srgbClr val="FF0000"/>
                </a:solidFill>
              </a:rPr>
              <a:t>عناصر</a:t>
            </a:r>
            <a:r>
              <a:rPr lang="ar-EG" sz="2800" b="1" dirty="0" smtClean="0">
                <a:solidFill>
                  <a:schemeClr val="tx1"/>
                </a:solidFill>
              </a:rPr>
              <a:t> .  </a:t>
            </a:r>
          </a:p>
        </p:txBody>
      </p:sp>
      <p:cxnSp>
        <p:nvCxnSpPr>
          <p:cNvPr id="9" name="رابط بشكل مرفق 8"/>
          <p:cNvCxnSpPr/>
          <p:nvPr/>
        </p:nvCxnSpPr>
        <p:spPr>
          <a:xfrm rot="5400000">
            <a:off x="3821901" y="1464455"/>
            <a:ext cx="785818" cy="4286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رابط بشكل مرفق 12"/>
          <p:cNvCxnSpPr/>
          <p:nvPr/>
        </p:nvCxnSpPr>
        <p:spPr>
          <a:xfrm rot="10800000">
            <a:off x="3357554" y="1500174"/>
            <a:ext cx="571504" cy="50165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مربع نص 18"/>
          <p:cNvSpPr txBox="1"/>
          <p:nvPr/>
        </p:nvSpPr>
        <p:spPr>
          <a:xfrm>
            <a:off x="928662" y="1142984"/>
            <a:ext cx="2286016" cy="861774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هي وحدات بناء المادة .</a:t>
            </a:r>
          </a:p>
        </p:txBody>
      </p:sp>
      <p:sp>
        <p:nvSpPr>
          <p:cNvPr id="20" name="وسيلة شرح مستطيلة مستديرة الزوايا 19"/>
          <p:cNvSpPr/>
          <p:nvPr/>
        </p:nvSpPr>
        <p:spPr>
          <a:xfrm>
            <a:off x="4714876" y="1714488"/>
            <a:ext cx="2000264" cy="428628"/>
          </a:xfrm>
          <a:prstGeom prst="wedgeRoundRectCallout">
            <a:avLst>
              <a:gd name="adj1" fmla="val -1153"/>
              <a:gd name="adj2" fmla="val -154176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400" b="1" dirty="0" smtClean="0"/>
              <a:t>تتكون المادة من:</a:t>
            </a:r>
            <a:endParaRPr lang="ar-EG" sz="2400" b="1" dirty="0"/>
          </a:p>
        </p:txBody>
      </p:sp>
      <p:sp>
        <p:nvSpPr>
          <p:cNvPr id="21" name="وسيلة شرح مستطيلة مستديرة الزوايا 20"/>
          <p:cNvSpPr/>
          <p:nvPr/>
        </p:nvSpPr>
        <p:spPr>
          <a:xfrm>
            <a:off x="3643306" y="2571744"/>
            <a:ext cx="2357454" cy="428628"/>
          </a:xfrm>
          <a:prstGeom prst="wedgeRoundRectCallout">
            <a:avLst>
              <a:gd name="adj1" fmla="val 51715"/>
              <a:gd name="adj2" fmla="val -15049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400" b="1" dirty="0" smtClean="0"/>
              <a:t>من عنصرين أو أكثر </a:t>
            </a:r>
            <a:endParaRPr lang="ar-EG" sz="2400" b="1" dirty="0"/>
          </a:p>
        </p:txBody>
      </p:sp>
      <p:sp>
        <p:nvSpPr>
          <p:cNvPr id="22" name="وسيلة شرح مستطيلة مستديرة الزوايا 21"/>
          <p:cNvSpPr/>
          <p:nvPr/>
        </p:nvSpPr>
        <p:spPr>
          <a:xfrm>
            <a:off x="6286512" y="2643182"/>
            <a:ext cx="1857388" cy="428628"/>
          </a:xfrm>
          <a:prstGeom prst="wedgeRoundRectCallout">
            <a:avLst>
              <a:gd name="adj1" fmla="val -62873"/>
              <a:gd name="adj2" fmla="val -17624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400" b="1" dirty="0" smtClean="0"/>
              <a:t>عنصر واحد </a:t>
            </a:r>
            <a:endParaRPr lang="ar-EG" sz="2400" b="1" dirty="0"/>
          </a:p>
        </p:txBody>
      </p:sp>
      <p:sp>
        <p:nvSpPr>
          <p:cNvPr id="23" name="وسيلة شرح مستطيلة مستديرة الزوايا 22"/>
          <p:cNvSpPr/>
          <p:nvPr/>
        </p:nvSpPr>
        <p:spPr>
          <a:xfrm>
            <a:off x="5786446" y="3429000"/>
            <a:ext cx="2786082" cy="857256"/>
          </a:xfrm>
          <a:prstGeom prst="wedgeRoundRectCallout">
            <a:avLst>
              <a:gd name="adj1" fmla="val -7847"/>
              <a:gd name="adj2" fmla="val -87635"/>
              <a:gd name="adj3" fmla="val 16667"/>
            </a:avLst>
          </a:prstGeom>
          <a:solidFill>
            <a:srgbClr val="D5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ar-EG" sz="2000" b="1" dirty="0" smtClean="0">
                <a:solidFill>
                  <a:schemeClr val="tx1"/>
                </a:solidFill>
              </a:rPr>
              <a:t>مثل مسمار الحديد والحلي التي تصنع من عنصر الذهب </a:t>
            </a:r>
            <a:endParaRPr lang="ar-EG" sz="2000" b="1" dirty="0">
              <a:solidFill>
                <a:schemeClr val="tx1"/>
              </a:solidFill>
            </a:endParaRPr>
          </a:p>
        </p:txBody>
      </p:sp>
      <p:sp>
        <p:nvSpPr>
          <p:cNvPr id="24" name="وسيلة شرح مستطيلة مستديرة الزوايا 23"/>
          <p:cNvSpPr/>
          <p:nvPr/>
        </p:nvSpPr>
        <p:spPr>
          <a:xfrm>
            <a:off x="1214414" y="3643314"/>
            <a:ext cx="3071834" cy="571504"/>
          </a:xfrm>
          <a:prstGeom prst="wedgeRoundRectCallout">
            <a:avLst>
              <a:gd name="adj1" fmla="val 53148"/>
              <a:gd name="adj2" fmla="val -158439"/>
              <a:gd name="adj3" fmla="val 16667"/>
            </a:avLst>
          </a:prstGeom>
          <a:solidFill>
            <a:srgbClr val="D5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ar-EG" sz="2000" b="1" dirty="0" smtClean="0">
                <a:solidFill>
                  <a:schemeClr val="tx1"/>
                </a:solidFill>
              </a:rPr>
              <a:t>مثل الماء يتكون من عنصرين هما الهيدروجين والأكسجين .</a:t>
            </a:r>
            <a:endParaRPr lang="ar-EG" sz="2000" b="1" dirty="0">
              <a:solidFill>
                <a:schemeClr val="tx1"/>
              </a:solidFill>
            </a:endParaRPr>
          </a:p>
        </p:txBody>
      </p:sp>
      <p:pic>
        <p:nvPicPr>
          <p:cNvPr id="25" name="صورة 24" descr="صورة1.p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4643446"/>
            <a:ext cx="1981200" cy="200025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429132"/>
            <a:ext cx="1895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صورة 27" descr="صورة3.p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4694660"/>
            <a:ext cx="2000264" cy="1363237"/>
          </a:xfrm>
          <a:prstGeom prst="rect">
            <a:avLst/>
          </a:prstGeom>
        </p:spPr>
      </p:pic>
      <p:sp>
        <p:nvSpPr>
          <p:cNvPr id="29" name="مربع نص 28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الخامسة </a:t>
            </a:r>
          </a:p>
        </p:txBody>
      </p:sp>
      <p:sp>
        <p:nvSpPr>
          <p:cNvPr id="30" name="مربع نص 29"/>
          <p:cNvSpPr txBox="1"/>
          <p:nvPr/>
        </p:nvSpPr>
        <p:spPr>
          <a:xfrm rot="171244">
            <a:off x="6724805" y="241051"/>
            <a:ext cx="1714512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المـــــــــــــادة </a:t>
            </a:r>
          </a:p>
        </p:txBody>
      </p:sp>
      <p:sp>
        <p:nvSpPr>
          <p:cNvPr id="31" name="مربع نص 30"/>
          <p:cNvSpPr txBox="1"/>
          <p:nvPr/>
        </p:nvSpPr>
        <p:spPr>
          <a:xfrm>
            <a:off x="6000760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الفصل التاسع </a:t>
            </a:r>
          </a:p>
        </p:txBody>
      </p:sp>
      <p:sp>
        <p:nvSpPr>
          <p:cNvPr id="32" name="مربع نص 31"/>
          <p:cNvSpPr txBox="1"/>
          <p:nvPr/>
        </p:nvSpPr>
        <p:spPr>
          <a:xfrm>
            <a:off x="5214942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الدرس الأول</a:t>
            </a:r>
          </a:p>
        </p:txBody>
      </p:sp>
      <p:sp>
        <p:nvSpPr>
          <p:cNvPr id="33" name="مربع نص 32"/>
          <p:cNvSpPr txBox="1"/>
          <p:nvPr/>
        </p:nvSpPr>
        <p:spPr>
          <a:xfrm>
            <a:off x="3357554" y="357166"/>
            <a:ext cx="2071670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المادة وقياسها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مربع نص 37"/>
          <p:cNvSpPr txBox="1"/>
          <p:nvPr/>
        </p:nvSpPr>
        <p:spPr>
          <a:xfrm>
            <a:off x="4500562" y="1000108"/>
            <a:ext cx="3714776" cy="44203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bg1"/>
                </a:solidFill>
              </a:rPr>
              <a:t>الوحدة السادسة : القوى والطاقة </a:t>
            </a:r>
          </a:p>
        </p:txBody>
      </p:sp>
      <p:cxnSp>
        <p:nvCxnSpPr>
          <p:cNvPr id="39" name="رابط كسهم مستقيم 38"/>
          <p:cNvCxnSpPr/>
          <p:nvPr/>
        </p:nvCxnSpPr>
        <p:spPr>
          <a:xfrm rot="5400000">
            <a:off x="5965041" y="1750207"/>
            <a:ext cx="35798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 rot="10800000">
            <a:off x="3857620" y="1928803"/>
            <a:ext cx="4500594" cy="15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رابط كسهم مستقيم 40"/>
          <p:cNvCxnSpPr/>
          <p:nvPr/>
        </p:nvCxnSpPr>
        <p:spPr>
          <a:xfrm rot="5400000">
            <a:off x="8179619" y="2107397"/>
            <a:ext cx="35798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مربع نص 41"/>
          <p:cNvSpPr txBox="1"/>
          <p:nvPr/>
        </p:nvSpPr>
        <p:spPr>
          <a:xfrm>
            <a:off x="7215206" y="2357430"/>
            <a:ext cx="1928794" cy="3804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000" b="1" dirty="0" smtClean="0">
                <a:solidFill>
                  <a:schemeClr val="tx1"/>
                </a:solidFill>
              </a:rPr>
              <a:t>الفصل الحادي عشر</a:t>
            </a:r>
          </a:p>
        </p:txBody>
      </p:sp>
      <p:cxnSp>
        <p:nvCxnSpPr>
          <p:cNvPr id="43" name="رابط كسهم مستقيم 42"/>
          <p:cNvCxnSpPr/>
          <p:nvPr/>
        </p:nvCxnSpPr>
        <p:spPr>
          <a:xfrm rot="5400000">
            <a:off x="3679422" y="2107000"/>
            <a:ext cx="35798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مربع نص 43"/>
          <p:cNvSpPr txBox="1"/>
          <p:nvPr/>
        </p:nvSpPr>
        <p:spPr>
          <a:xfrm>
            <a:off x="2928926" y="2285992"/>
            <a:ext cx="1928794" cy="3804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000" b="1" dirty="0" smtClean="0">
                <a:solidFill>
                  <a:schemeClr val="tx1"/>
                </a:solidFill>
              </a:rPr>
              <a:t>الفصل الثاني عشر </a:t>
            </a:r>
          </a:p>
        </p:txBody>
      </p:sp>
      <p:cxnSp>
        <p:nvCxnSpPr>
          <p:cNvPr id="45" name="رابط كسهم مستقيم 44"/>
          <p:cNvCxnSpPr/>
          <p:nvPr/>
        </p:nvCxnSpPr>
        <p:spPr>
          <a:xfrm rot="5400000">
            <a:off x="7822429" y="3536157"/>
            <a:ext cx="35798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 rot="10800000">
            <a:off x="7000892" y="3714752"/>
            <a:ext cx="192882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رابط كسهم مستقيم 46"/>
          <p:cNvCxnSpPr/>
          <p:nvPr/>
        </p:nvCxnSpPr>
        <p:spPr>
          <a:xfrm rot="5400000">
            <a:off x="8751123" y="3893347"/>
            <a:ext cx="35798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رابط كسهم مستقيم 47"/>
          <p:cNvCxnSpPr/>
          <p:nvPr/>
        </p:nvCxnSpPr>
        <p:spPr>
          <a:xfrm rot="5400000">
            <a:off x="6822297" y="3893347"/>
            <a:ext cx="35798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مربع نص 48"/>
          <p:cNvSpPr txBox="1"/>
          <p:nvPr/>
        </p:nvSpPr>
        <p:spPr>
          <a:xfrm>
            <a:off x="7929618" y="4191528"/>
            <a:ext cx="1285852" cy="3804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000" b="1" dirty="0" smtClean="0">
                <a:solidFill>
                  <a:schemeClr val="tx1"/>
                </a:solidFill>
              </a:rPr>
              <a:t>الدرس الأول</a:t>
            </a:r>
          </a:p>
        </p:txBody>
      </p:sp>
      <p:sp>
        <p:nvSpPr>
          <p:cNvPr id="50" name="مربع نص 49"/>
          <p:cNvSpPr txBox="1"/>
          <p:nvPr/>
        </p:nvSpPr>
        <p:spPr>
          <a:xfrm>
            <a:off x="6215074" y="4071942"/>
            <a:ext cx="1357290" cy="3804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000" b="1" dirty="0" smtClean="0">
                <a:solidFill>
                  <a:schemeClr val="tx1"/>
                </a:solidFill>
              </a:rPr>
              <a:t>الدرس الثانـــي</a:t>
            </a:r>
          </a:p>
        </p:txBody>
      </p:sp>
      <p:sp>
        <p:nvSpPr>
          <p:cNvPr id="51" name="مربع نص 50">
            <a:hlinkClick r:id="rId2" action="ppaction://hlinksldjump"/>
          </p:cNvPr>
          <p:cNvSpPr txBox="1"/>
          <p:nvPr/>
        </p:nvSpPr>
        <p:spPr>
          <a:xfrm>
            <a:off x="7858148" y="5070486"/>
            <a:ext cx="1285852" cy="81136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ctr"/>
            <a:r>
              <a:rPr lang="ar-EG" sz="2400" b="1" dirty="0" smtClean="0">
                <a:solidFill>
                  <a:schemeClr val="tx1"/>
                </a:solidFill>
              </a:rPr>
              <a:t>الموقع والحركة </a:t>
            </a:r>
          </a:p>
        </p:txBody>
      </p:sp>
      <p:sp>
        <p:nvSpPr>
          <p:cNvPr id="52" name="مربع نص 51">
            <a:hlinkClick r:id="rId3" action="ppaction://hlinksldjump"/>
          </p:cNvPr>
          <p:cNvSpPr txBox="1"/>
          <p:nvPr/>
        </p:nvSpPr>
        <p:spPr>
          <a:xfrm>
            <a:off x="6357950" y="5072074"/>
            <a:ext cx="1071538" cy="44203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ctr"/>
            <a:r>
              <a:rPr lang="ar-EG" sz="2400" b="1" dirty="0" smtClean="0">
                <a:solidFill>
                  <a:schemeClr val="tx1"/>
                </a:solidFill>
              </a:rPr>
              <a:t>القـــوى </a:t>
            </a:r>
          </a:p>
        </p:txBody>
      </p:sp>
      <p:cxnSp>
        <p:nvCxnSpPr>
          <p:cNvPr id="53" name="رابط كسهم مستقيم 52"/>
          <p:cNvCxnSpPr/>
          <p:nvPr/>
        </p:nvCxnSpPr>
        <p:spPr>
          <a:xfrm rot="5400000">
            <a:off x="8608247" y="4822041"/>
            <a:ext cx="35798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رابط كسهم مستقيم 53"/>
          <p:cNvCxnSpPr/>
          <p:nvPr/>
        </p:nvCxnSpPr>
        <p:spPr>
          <a:xfrm rot="5400000">
            <a:off x="6750859" y="4893479"/>
            <a:ext cx="35798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مربع نص 54"/>
          <p:cNvSpPr txBox="1"/>
          <p:nvPr/>
        </p:nvSpPr>
        <p:spPr>
          <a:xfrm>
            <a:off x="2928926" y="2714620"/>
            <a:ext cx="1928794" cy="3804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ctr"/>
            <a:r>
              <a:rPr lang="ar-EG" sz="2000" b="1" dirty="0" smtClean="0">
                <a:solidFill>
                  <a:schemeClr val="tx1"/>
                </a:solidFill>
              </a:rPr>
              <a:t>أشكال من الطاقة </a:t>
            </a:r>
          </a:p>
        </p:txBody>
      </p:sp>
      <p:sp>
        <p:nvSpPr>
          <p:cNvPr id="56" name="مربع نص 55"/>
          <p:cNvSpPr txBox="1"/>
          <p:nvPr/>
        </p:nvSpPr>
        <p:spPr>
          <a:xfrm>
            <a:off x="7286676" y="2786058"/>
            <a:ext cx="1857356" cy="3804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000" b="1" dirty="0" smtClean="0">
                <a:solidFill>
                  <a:schemeClr val="tx1"/>
                </a:solidFill>
              </a:rPr>
              <a:t>القوى والحركة </a:t>
            </a:r>
          </a:p>
        </p:txBody>
      </p:sp>
      <p:cxnSp>
        <p:nvCxnSpPr>
          <p:cNvPr id="57" name="رابط كسهم مستقيم 56"/>
          <p:cNvCxnSpPr/>
          <p:nvPr/>
        </p:nvCxnSpPr>
        <p:spPr>
          <a:xfrm rot="5400000">
            <a:off x="3750463" y="3393281"/>
            <a:ext cx="35798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رابط مستقيم 57"/>
          <p:cNvCxnSpPr/>
          <p:nvPr/>
        </p:nvCxnSpPr>
        <p:spPr>
          <a:xfrm rot="10800000">
            <a:off x="2928926" y="3571876"/>
            <a:ext cx="214314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رابط كسهم مستقيم 58"/>
          <p:cNvCxnSpPr/>
          <p:nvPr/>
        </p:nvCxnSpPr>
        <p:spPr>
          <a:xfrm rot="5400000">
            <a:off x="4893471" y="3750471"/>
            <a:ext cx="35798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رابط كسهم مستقيم 59"/>
          <p:cNvCxnSpPr/>
          <p:nvPr/>
        </p:nvCxnSpPr>
        <p:spPr>
          <a:xfrm rot="5400000">
            <a:off x="2750331" y="3750471"/>
            <a:ext cx="35798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مربع نص 60"/>
          <p:cNvSpPr txBox="1"/>
          <p:nvPr/>
        </p:nvSpPr>
        <p:spPr>
          <a:xfrm>
            <a:off x="4429124" y="4071942"/>
            <a:ext cx="1428760" cy="4420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الدرس الأول</a:t>
            </a:r>
          </a:p>
        </p:txBody>
      </p:sp>
      <p:sp>
        <p:nvSpPr>
          <p:cNvPr id="62" name="مربع نص 61"/>
          <p:cNvSpPr txBox="1"/>
          <p:nvPr/>
        </p:nvSpPr>
        <p:spPr>
          <a:xfrm>
            <a:off x="2071670" y="4000504"/>
            <a:ext cx="1643074" cy="4420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الدرس الثانـــي</a:t>
            </a:r>
          </a:p>
        </p:txBody>
      </p:sp>
      <p:sp>
        <p:nvSpPr>
          <p:cNvPr id="63" name="مربع نص 62">
            <a:hlinkClick r:id="rId4" action="ppaction://hlinksldjump"/>
          </p:cNvPr>
          <p:cNvSpPr txBox="1"/>
          <p:nvPr/>
        </p:nvSpPr>
        <p:spPr>
          <a:xfrm>
            <a:off x="4214810" y="5000636"/>
            <a:ext cx="1428760" cy="5035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</a:rPr>
              <a:t>الصوت </a:t>
            </a:r>
            <a:endParaRPr lang="ar-EG" sz="1600" b="1" dirty="0" smtClean="0">
              <a:solidFill>
                <a:schemeClr val="tx1"/>
              </a:solidFill>
            </a:endParaRPr>
          </a:p>
        </p:txBody>
      </p:sp>
      <p:sp>
        <p:nvSpPr>
          <p:cNvPr id="64" name="مربع نص 63">
            <a:hlinkClick r:id="rId5" action="ppaction://hlinksldjump"/>
          </p:cNvPr>
          <p:cNvSpPr txBox="1"/>
          <p:nvPr/>
        </p:nvSpPr>
        <p:spPr>
          <a:xfrm>
            <a:off x="2000232" y="5000636"/>
            <a:ext cx="1643042" cy="5035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</a:rPr>
              <a:t>الضــوء</a:t>
            </a:r>
          </a:p>
        </p:txBody>
      </p:sp>
      <p:cxnSp>
        <p:nvCxnSpPr>
          <p:cNvPr id="65" name="رابط كسهم مستقيم 64"/>
          <p:cNvCxnSpPr/>
          <p:nvPr/>
        </p:nvCxnSpPr>
        <p:spPr>
          <a:xfrm rot="5400000">
            <a:off x="4892677" y="4750603"/>
            <a:ext cx="35798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رابط كسهم مستقيم 65"/>
          <p:cNvCxnSpPr/>
          <p:nvPr/>
        </p:nvCxnSpPr>
        <p:spPr>
          <a:xfrm rot="5400000">
            <a:off x="2750331" y="4750603"/>
            <a:ext cx="35798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صورة 30" descr="للحلوين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46" y="2285992"/>
            <a:ext cx="1533524" cy="1254701"/>
          </a:xfrm>
          <a:prstGeom prst="rect">
            <a:avLst/>
          </a:prstGeom>
        </p:spPr>
      </p:pic>
      <p:pic>
        <p:nvPicPr>
          <p:cNvPr id="33" name="صورة 32" descr="للحلوين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3929066"/>
            <a:ext cx="785818" cy="642942"/>
          </a:xfrm>
          <a:prstGeom prst="rect">
            <a:avLst/>
          </a:prstGeom>
        </p:spPr>
      </p:pic>
      <p:pic>
        <p:nvPicPr>
          <p:cNvPr id="34" name="صورة 33" descr="للحلوين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604" y="5603299"/>
            <a:ext cx="1533524" cy="1254701"/>
          </a:xfrm>
          <a:prstGeom prst="rect">
            <a:avLst/>
          </a:prstGeom>
        </p:spPr>
      </p:pic>
      <p:pic>
        <p:nvPicPr>
          <p:cNvPr id="35" name="صورة 34" descr="للحلوين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4" y="5603299"/>
            <a:ext cx="1533524" cy="1254701"/>
          </a:xfrm>
          <a:prstGeom prst="rect">
            <a:avLst/>
          </a:prstGeom>
        </p:spPr>
      </p:pic>
      <p:pic>
        <p:nvPicPr>
          <p:cNvPr id="36" name="صورة 35" descr="للحلوين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74" y="5603299"/>
            <a:ext cx="1533524" cy="1254701"/>
          </a:xfrm>
          <a:prstGeom prst="rect">
            <a:avLst/>
          </a:prstGeom>
        </p:spPr>
      </p:pic>
      <p:pic>
        <p:nvPicPr>
          <p:cNvPr id="37" name="صورة 36" descr="للحلوين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8148" y="5805940"/>
            <a:ext cx="1285852" cy="1052060"/>
          </a:xfrm>
          <a:prstGeom prst="rect">
            <a:avLst/>
          </a:prstGeom>
        </p:spPr>
      </p:pic>
      <p:pic>
        <p:nvPicPr>
          <p:cNvPr id="67" name="صورة 66" descr="للحلوين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72396" y="3701762"/>
            <a:ext cx="714380" cy="584493"/>
          </a:xfrm>
          <a:prstGeom prst="rect">
            <a:avLst/>
          </a:prstGeom>
        </p:spPr>
      </p:pic>
      <p:pic>
        <p:nvPicPr>
          <p:cNvPr id="68" name="صورة 67" descr="للحلوين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143900" y="928670"/>
            <a:ext cx="1000100" cy="701391"/>
          </a:xfrm>
          <a:prstGeom prst="rect">
            <a:avLst/>
          </a:prstGeom>
        </p:spPr>
      </p:pic>
      <p:pic>
        <p:nvPicPr>
          <p:cNvPr id="69" name="صورة 68" descr="للحلوين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30" y="928670"/>
            <a:ext cx="857256" cy="701391"/>
          </a:xfrm>
          <a:prstGeom prst="rect">
            <a:avLst/>
          </a:prstGeom>
        </p:spPr>
      </p:pic>
      <p:pic>
        <p:nvPicPr>
          <p:cNvPr id="70" name="صورة 69" descr="للحلوين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714876" y="2285992"/>
            <a:ext cx="1295408" cy="1254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6858016" y="857232"/>
            <a:ext cx="228598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كيف تقاس المادة ؟ 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الخامسة </a:t>
            </a:r>
          </a:p>
        </p:txBody>
      </p:sp>
      <p:sp>
        <p:nvSpPr>
          <p:cNvPr id="16" name="مربع نص 15"/>
          <p:cNvSpPr txBox="1"/>
          <p:nvPr/>
        </p:nvSpPr>
        <p:spPr>
          <a:xfrm rot="171244">
            <a:off x="6724805" y="241051"/>
            <a:ext cx="1714512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المـــــــــــــادة 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6000760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الفصل التاسع 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5214942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الدرس الأول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3357554" y="357166"/>
            <a:ext cx="2071670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المادة وقياسها 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928662" y="857232"/>
            <a:ext cx="5857916" cy="861774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تقاس المادة بالنظام المتري وهو نظام عالمي لوحدات القياس معيارية  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4572000" y="1714488"/>
            <a:ext cx="1857388" cy="430887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</a:rPr>
              <a:t>النظام المتري </a:t>
            </a:r>
          </a:p>
        </p:txBody>
      </p:sp>
      <p:cxnSp>
        <p:nvCxnSpPr>
          <p:cNvPr id="23" name="رابط كسهم مستقيم 22"/>
          <p:cNvCxnSpPr/>
          <p:nvPr/>
        </p:nvCxnSpPr>
        <p:spPr>
          <a:xfrm rot="5400000">
            <a:off x="5286380" y="235743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rot="10800000">
            <a:off x="2500298" y="2571744"/>
            <a:ext cx="557216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/>
          <p:nvPr/>
        </p:nvCxnSpPr>
        <p:spPr>
          <a:xfrm rot="5400000">
            <a:off x="7857354" y="278526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رابط كسهم مستقيم 26"/>
          <p:cNvCxnSpPr/>
          <p:nvPr/>
        </p:nvCxnSpPr>
        <p:spPr>
          <a:xfrm rot="5400000">
            <a:off x="2286778" y="278526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مربع نص 27"/>
          <p:cNvSpPr txBox="1"/>
          <p:nvPr/>
        </p:nvSpPr>
        <p:spPr>
          <a:xfrm>
            <a:off x="7786710" y="4857760"/>
            <a:ext cx="785818" cy="4308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المتر </a:t>
            </a:r>
          </a:p>
        </p:txBody>
      </p:sp>
      <p:sp>
        <p:nvSpPr>
          <p:cNvPr id="29" name="مربع نص 28"/>
          <p:cNvSpPr txBox="1"/>
          <p:nvPr/>
        </p:nvSpPr>
        <p:spPr>
          <a:xfrm>
            <a:off x="4000496" y="4857760"/>
            <a:ext cx="1357322" cy="4308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</a:rPr>
              <a:t>الكيلوجرام</a:t>
            </a:r>
          </a:p>
        </p:txBody>
      </p:sp>
      <p:sp>
        <p:nvSpPr>
          <p:cNvPr id="30" name="مربع نص 29"/>
          <p:cNvSpPr txBox="1"/>
          <p:nvPr/>
        </p:nvSpPr>
        <p:spPr>
          <a:xfrm>
            <a:off x="1571604" y="4857760"/>
            <a:ext cx="2071702" cy="4308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الدرجة السيليزية </a:t>
            </a:r>
          </a:p>
        </p:txBody>
      </p:sp>
      <p:cxnSp>
        <p:nvCxnSpPr>
          <p:cNvPr id="31" name="رابط كسهم مستقيم 30"/>
          <p:cNvCxnSpPr/>
          <p:nvPr/>
        </p:nvCxnSpPr>
        <p:spPr>
          <a:xfrm rot="5400000">
            <a:off x="4358480" y="278526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سهم للأسفل 32"/>
          <p:cNvSpPr/>
          <p:nvPr/>
        </p:nvSpPr>
        <p:spPr>
          <a:xfrm>
            <a:off x="7500926" y="3500438"/>
            <a:ext cx="1214478" cy="1285884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EG" sz="2400" dirty="0" smtClean="0"/>
              <a:t>وحدة القياس</a:t>
            </a:r>
          </a:p>
        </p:txBody>
      </p:sp>
      <p:sp>
        <p:nvSpPr>
          <p:cNvPr id="34" name="سهم للأسفل 33"/>
          <p:cNvSpPr/>
          <p:nvPr/>
        </p:nvSpPr>
        <p:spPr>
          <a:xfrm>
            <a:off x="3929058" y="3571876"/>
            <a:ext cx="1214446" cy="1285884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EG" sz="2400" dirty="0" smtClean="0"/>
              <a:t>وحدة القياس</a:t>
            </a:r>
          </a:p>
        </p:txBody>
      </p:sp>
      <p:sp>
        <p:nvSpPr>
          <p:cNvPr id="35" name="سهم للأسفل 34"/>
          <p:cNvSpPr/>
          <p:nvPr/>
        </p:nvSpPr>
        <p:spPr>
          <a:xfrm>
            <a:off x="1714480" y="3500438"/>
            <a:ext cx="1285884" cy="1285884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EG" sz="2400" dirty="0" smtClean="0"/>
              <a:t>وحدة القياس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7715272" y="3000372"/>
            <a:ext cx="857224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الطول </a:t>
            </a:r>
          </a:p>
        </p:txBody>
      </p:sp>
      <p:sp>
        <p:nvSpPr>
          <p:cNvPr id="37" name="مربع نص 36"/>
          <p:cNvSpPr txBox="1"/>
          <p:nvPr/>
        </p:nvSpPr>
        <p:spPr>
          <a:xfrm>
            <a:off x="4071934" y="3071811"/>
            <a:ext cx="928694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</a:rPr>
              <a:t>الكتلة </a:t>
            </a:r>
          </a:p>
        </p:txBody>
      </p:sp>
      <p:sp>
        <p:nvSpPr>
          <p:cNvPr id="38" name="مربع نص 37"/>
          <p:cNvSpPr txBox="1"/>
          <p:nvPr/>
        </p:nvSpPr>
        <p:spPr>
          <a:xfrm>
            <a:off x="1643042" y="3000372"/>
            <a:ext cx="1714512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درجة الحرارة </a:t>
            </a:r>
          </a:p>
        </p:txBody>
      </p:sp>
      <p:pic>
        <p:nvPicPr>
          <p:cNvPr id="39" name="صورة 38" descr="صورة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5857892"/>
            <a:ext cx="1680872" cy="1428712"/>
          </a:xfrm>
          <a:prstGeom prst="rect">
            <a:avLst/>
          </a:prstGeom>
        </p:spPr>
      </p:pic>
      <p:sp>
        <p:nvSpPr>
          <p:cNvPr id="40" name="مربع نص 39"/>
          <p:cNvSpPr txBox="1"/>
          <p:nvPr/>
        </p:nvSpPr>
        <p:spPr>
          <a:xfrm>
            <a:off x="6143636" y="4929198"/>
            <a:ext cx="785818" cy="4308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اللتر</a:t>
            </a:r>
          </a:p>
        </p:txBody>
      </p:sp>
      <p:sp>
        <p:nvSpPr>
          <p:cNvPr id="41" name="سهم للأسفل 40"/>
          <p:cNvSpPr/>
          <p:nvPr/>
        </p:nvSpPr>
        <p:spPr>
          <a:xfrm>
            <a:off x="5857852" y="3571876"/>
            <a:ext cx="1214478" cy="1285884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EG" sz="2400" dirty="0" smtClean="0"/>
              <a:t>وحدة القياس</a:t>
            </a:r>
          </a:p>
        </p:txBody>
      </p:sp>
      <p:sp>
        <p:nvSpPr>
          <p:cNvPr id="42" name="مربع نص 41"/>
          <p:cNvSpPr txBox="1"/>
          <p:nvPr/>
        </p:nvSpPr>
        <p:spPr>
          <a:xfrm>
            <a:off x="6072198" y="3071810"/>
            <a:ext cx="857224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</a:rPr>
              <a:t>الحجم</a:t>
            </a:r>
          </a:p>
        </p:txBody>
      </p:sp>
      <p:cxnSp>
        <p:nvCxnSpPr>
          <p:cNvPr id="43" name="رابط كسهم مستقيم 42"/>
          <p:cNvCxnSpPr/>
          <p:nvPr/>
        </p:nvCxnSpPr>
        <p:spPr>
          <a:xfrm rot="5400000">
            <a:off x="6215868" y="278526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/>
          <p:cNvSpPr txBox="1"/>
          <p:nvPr/>
        </p:nvSpPr>
        <p:spPr>
          <a:xfrm>
            <a:off x="3714744" y="928670"/>
            <a:ext cx="542925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كيف أقيس كلا من الطول ، والحجم ، الكتلة ؟ 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8143900" y="1428736"/>
            <a:ext cx="10001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الطول :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928662" y="1428736"/>
            <a:ext cx="7215238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يمكن أن أحدد أبعاد الجسم بقياس كل من طوله وعرضه وارتفاعه , أستعمل لذلك أدوات قياس منها المسطرة والشريط المتري .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8143900" y="2357430"/>
            <a:ext cx="10001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الحجم : 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3428992" y="2355171"/>
            <a:ext cx="4643470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الحجم مقدار الحيز الذي يشغله الجسم 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1071538" y="3000372"/>
            <a:ext cx="8001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استخدم الكؤوس </a:t>
            </a:r>
            <a:r>
              <a:rPr lang="ar-EG" sz="2400" b="1" dirty="0" err="1" smtClean="0">
                <a:solidFill>
                  <a:schemeClr val="tx1"/>
                </a:solidFill>
              </a:rPr>
              <a:t>و</a:t>
            </a:r>
            <a:r>
              <a:rPr lang="ar-EG" sz="2400" b="1" dirty="0" smtClean="0">
                <a:solidFill>
                  <a:schemeClr val="tx1"/>
                </a:solidFill>
              </a:rPr>
              <a:t> المخابير المدرجة لذلك ويمكن قياس حجوم أجسام صلبة </a:t>
            </a:r>
          </a:p>
        </p:txBody>
      </p:sp>
      <p:pic>
        <p:nvPicPr>
          <p:cNvPr id="19" name="صورة 18" descr="صورة2.p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4071942"/>
            <a:ext cx="1647825" cy="2266950"/>
          </a:xfrm>
          <a:prstGeom prst="rect">
            <a:avLst/>
          </a:prstGeom>
        </p:spPr>
      </p:pic>
      <p:pic>
        <p:nvPicPr>
          <p:cNvPr id="20" name="صورة 19" descr="صورة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4976809"/>
            <a:ext cx="1247775" cy="1381125"/>
          </a:xfrm>
          <a:prstGeom prst="rect">
            <a:avLst/>
          </a:prstGeom>
        </p:spPr>
      </p:pic>
      <p:sp>
        <p:nvSpPr>
          <p:cNvPr id="21" name="مربع نص 20"/>
          <p:cNvSpPr txBox="1"/>
          <p:nvPr/>
        </p:nvSpPr>
        <p:spPr>
          <a:xfrm>
            <a:off x="3000364" y="3786190"/>
            <a:ext cx="6143636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1- يوضع كمية مناسبة من الماء في الكأس المدرجة وتحديد مستوى سطح الماء فيها ، 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4643438" y="4714884"/>
            <a:ext cx="4500562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2- نضع الجسم المراد قياسه في الماء 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5500694" y="5357826"/>
            <a:ext cx="364330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3- تحديد مستوى سطح الماء ثانية </a:t>
            </a:r>
          </a:p>
        </p:txBody>
      </p:sp>
      <p:sp>
        <p:nvSpPr>
          <p:cNvPr id="24" name="مربع نص 23"/>
          <p:cNvSpPr txBox="1"/>
          <p:nvPr/>
        </p:nvSpPr>
        <p:spPr>
          <a:xfrm>
            <a:off x="2786050" y="5927047"/>
            <a:ext cx="635795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4- الفرق بين المستوى الأول والثاني هو حجم الجسم الصلب  .</a:t>
            </a:r>
          </a:p>
        </p:txBody>
      </p:sp>
      <p:pic>
        <p:nvPicPr>
          <p:cNvPr id="25" name="صورة 24" descr="صورة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72" y="4929198"/>
            <a:ext cx="1352550" cy="304800"/>
          </a:xfrm>
          <a:prstGeom prst="rect">
            <a:avLst/>
          </a:prstGeom>
        </p:spPr>
      </p:pic>
      <p:cxnSp>
        <p:nvCxnSpPr>
          <p:cNvPr id="27" name="رابط كسهم مستقيم 26"/>
          <p:cNvCxnSpPr/>
          <p:nvPr/>
        </p:nvCxnSpPr>
        <p:spPr>
          <a:xfrm rot="10800000">
            <a:off x="2357422" y="4927610"/>
            <a:ext cx="28575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/>
          <p:nvPr/>
        </p:nvCxnSpPr>
        <p:spPr>
          <a:xfrm rot="10800000">
            <a:off x="2357422" y="4738947"/>
            <a:ext cx="28575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مربع نص 25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الخامسة </a:t>
            </a:r>
          </a:p>
        </p:txBody>
      </p:sp>
      <p:sp>
        <p:nvSpPr>
          <p:cNvPr id="29" name="مربع نص 28"/>
          <p:cNvSpPr txBox="1"/>
          <p:nvPr/>
        </p:nvSpPr>
        <p:spPr>
          <a:xfrm rot="171244">
            <a:off x="6724805" y="241051"/>
            <a:ext cx="1714512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المـــــــــــــادة </a:t>
            </a:r>
          </a:p>
        </p:txBody>
      </p:sp>
      <p:sp>
        <p:nvSpPr>
          <p:cNvPr id="30" name="مربع نص 29"/>
          <p:cNvSpPr txBox="1"/>
          <p:nvPr/>
        </p:nvSpPr>
        <p:spPr>
          <a:xfrm>
            <a:off x="6000760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الفصل التاسع </a:t>
            </a:r>
          </a:p>
        </p:txBody>
      </p:sp>
      <p:sp>
        <p:nvSpPr>
          <p:cNvPr id="31" name="مربع نص 30"/>
          <p:cNvSpPr txBox="1"/>
          <p:nvPr/>
        </p:nvSpPr>
        <p:spPr>
          <a:xfrm>
            <a:off x="5214942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الدرس الأول</a:t>
            </a:r>
          </a:p>
        </p:txBody>
      </p:sp>
      <p:sp>
        <p:nvSpPr>
          <p:cNvPr id="32" name="مربع نص 31"/>
          <p:cNvSpPr txBox="1"/>
          <p:nvPr/>
        </p:nvSpPr>
        <p:spPr>
          <a:xfrm>
            <a:off x="3357554" y="357166"/>
            <a:ext cx="2071670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المادة وقياسها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C 0.01528 -0.16111 0.03073 -0.32223 0.00452 -0.37871 C -0.0217 -0.43519 -0.12934 -0.4 -0.15694 -0.33936 C -0.18455 -0.27871 -0.17309 -0.14699 -0.16146 -0.01505 " pathEditMode="relative" ptsTypes="aa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03704E-6 L 2.22222E-6 -0.03148 " pathEditMode="relative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8072462" y="857232"/>
            <a:ext cx="1071538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الكتلة :ــ</a:t>
            </a:r>
          </a:p>
        </p:txBody>
      </p:sp>
      <p:pic>
        <p:nvPicPr>
          <p:cNvPr id="11" name="صورة 10" descr="صورة2.p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428736"/>
            <a:ext cx="371475" cy="419100"/>
          </a:xfrm>
          <a:prstGeom prst="rect">
            <a:avLst/>
          </a:prstGeom>
        </p:spPr>
      </p:pic>
      <p:pic>
        <p:nvPicPr>
          <p:cNvPr id="12" name="صورة 11" descr="صورة2.p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000240"/>
            <a:ext cx="506540" cy="571480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4286248" y="928670"/>
            <a:ext cx="3786214" cy="1292662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800" b="1" dirty="0" smtClean="0">
                <a:solidFill>
                  <a:schemeClr val="tx1"/>
                </a:solidFill>
              </a:rPr>
              <a:t>تقاس الكتلة في النظام المتري بوحدة الكيلو جرام . الكيلوجرام يساوي 1000جرام .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1357290" y="2500306"/>
            <a:ext cx="7786710" cy="1292662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800" b="1" dirty="0" smtClean="0">
                <a:solidFill>
                  <a:schemeClr val="tx1"/>
                </a:solidFill>
              </a:rPr>
              <a:t>الأجسام التي من مواد مختلفة ، التي لها حجوم متساوية لا تكون كتلها متساوية أبدا ؛ فحجم حرة الزجاج الصغيرة مساوِ تقريبا لحجم حبة الفشار إلا أن كتلتها أكبر .</a:t>
            </a:r>
          </a:p>
        </p:txBody>
      </p:sp>
      <p:pic>
        <p:nvPicPr>
          <p:cNvPr id="16" name="صورة 15" descr="صورة3.p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4143380"/>
            <a:ext cx="2952750" cy="215265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4286248" y="4286256"/>
            <a:ext cx="4857752" cy="1723549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800" b="1" dirty="0" smtClean="0">
                <a:solidFill>
                  <a:schemeClr val="tx1"/>
                </a:solidFill>
              </a:rPr>
              <a:t>تتكون جميع المواد من جسيمات صغيرة بعض الجسيمات تكون متقاربة ومتراصة ،مثل كرة الزجاج ،وبعضها الآخر تكون الجسيمات متباعدة كما في حبة الفشار.</a:t>
            </a:r>
          </a:p>
        </p:txBody>
      </p:sp>
      <p:pic>
        <p:nvPicPr>
          <p:cNvPr id="18" name="صورة 17" descr="صورة1.p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1000108"/>
            <a:ext cx="2707778" cy="1409698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الخامسة </a:t>
            </a:r>
          </a:p>
        </p:txBody>
      </p:sp>
      <p:sp>
        <p:nvSpPr>
          <p:cNvPr id="13" name="مربع نص 12"/>
          <p:cNvSpPr txBox="1"/>
          <p:nvPr/>
        </p:nvSpPr>
        <p:spPr>
          <a:xfrm rot="171244">
            <a:off x="6724805" y="241051"/>
            <a:ext cx="1714512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المـــــــــــــادة 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6000760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الفصل التاسع 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5214942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الدرس الأول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3357554" y="357166"/>
            <a:ext cx="2071670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المادة وقياسها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الخامسة </a:t>
            </a:r>
          </a:p>
        </p:txBody>
      </p:sp>
      <p:sp>
        <p:nvSpPr>
          <p:cNvPr id="6" name="مربع نص 5"/>
          <p:cNvSpPr txBox="1"/>
          <p:nvPr/>
        </p:nvSpPr>
        <p:spPr>
          <a:xfrm rot="171244">
            <a:off x="6724805" y="241051"/>
            <a:ext cx="1714512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المـــــــــــــادة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6000760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الفصل التاسع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5214942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الدرس الثاني 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2428860" y="0"/>
            <a:ext cx="3071802" cy="861774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800" b="1" dirty="0" smtClean="0">
                <a:solidFill>
                  <a:schemeClr val="tx1"/>
                </a:solidFill>
              </a:rPr>
              <a:t>المواد الصُّلبة،والسائلة،والغازية 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3485916" y="1089052"/>
            <a:ext cx="3073164" cy="5539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ctr"/>
            <a:r>
              <a:rPr lang="ar-EG" sz="3600" b="1" dirty="0" smtClean="0">
                <a:solidFill>
                  <a:schemeClr val="tx1"/>
                </a:solidFill>
              </a:rPr>
              <a:t>حالات المـــــــــادة </a:t>
            </a:r>
          </a:p>
        </p:txBody>
      </p:sp>
      <p:cxnSp>
        <p:nvCxnSpPr>
          <p:cNvPr id="11" name="رابط كسهم مستقيم 10"/>
          <p:cNvCxnSpPr/>
          <p:nvPr/>
        </p:nvCxnSpPr>
        <p:spPr>
          <a:xfrm rot="5400000">
            <a:off x="4787108" y="1857364"/>
            <a:ext cx="428628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rot="10800000">
            <a:off x="2285984" y="2071678"/>
            <a:ext cx="557216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rot="5400000">
            <a:off x="7643040" y="228519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rot="5400000">
            <a:off x="2072464" y="228519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rot="5400000">
            <a:off x="4787108" y="228519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مربع نص 16"/>
          <p:cNvSpPr txBox="1"/>
          <p:nvPr/>
        </p:nvSpPr>
        <p:spPr>
          <a:xfrm>
            <a:off x="7000892" y="2643182"/>
            <a:ext cx="1785918" cy="4308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المادة الصلبة 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4214810" y="2643182"/>
            <a:ext cx="1785918" cy="4308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المادة السائلة 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1285852" y="2571744"/>
            <a:ext cx="2071670" cy="4308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المادة الغـــازية 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6858016" y="3286124"/>
            <a:ext cx="2000232" cy="2215991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تكون الجسيمات متقاربة ومتراصة بعضها مع بعض ولا مجال للانتقال .لذا تحتفظ بشكلها وحجمها ثابتين .</a:t>
            </a:r>
          </a:p>
        </p:txBody>
      </p:sp>
      <p:pic>
        <p:nvPicPr>
          <p:cNvPr id="21" name="صورة 20" descr="صورة1.p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82992">
            <a:off x="6140923" y="5131664"/>
            <a:ext cx="1552575" cy="1733550"/>
          </a:xfrm>
          <a:prstGeom prst="rect">
            <a:avLst/>
          </a:prstGeom>
        </p:spPr>
      </p:pic>
      <p:pic>
        <p:nvPicPr>
          <p:cNvPr id="22" name="صورة 21" descr="صورة1.p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31964">
            <a:off x="7531271" y="5628815"/>
            <a:ext cx="1743075" cy="1285860"/>
          </a:xfrm>
          <a:prstGeom prst="rect">
            <a:avLst/>
          </a:prstGeom>
        </p:spPr>
      </p:pic>
      <p:sp>
        <p:nvSpPr>
          <p:cNvPr id="23" name="مربع نص 22"/>
          <p:cNvSpPr txBox="1"/>
          <p:nvPr/>
        </p:nvSpPr>
        <p:spPr>
          <a:xfrm>
            <a:off x="3786182" y="3071810"/>
            <a:ext cx="2357454" cy="861774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له حجم ثابت وشكل غير ثابت </a:t>
            </a:r>
          </a:p>
        </p:txBody>
      </p:sp>
      <p:pic>
        <p:nvPicPr>
          <p:cNvPr id="26" name="صورة 25" descr="صورة2.p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4857760"/>
            <a:ext cx="3010395" cy="2000240"/>
          </a:xfrm>
          <a:prstGeom prst="rect">
            <a:avLst/>
          </a:prstGeom>
        </p:spPr>
      </p:pic>
      <p:pic>
        <p:nvPicPr>
          <p:cNvPr id="28" name="صورة 27" descr="صورة3.pn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64" y="3286124"/>
            <a:ext cx="3859817" cy="2323038"/>
          </a:xfrm>
          <a:prstGeom prst="rect">
            <a:avLst/>
          </a:prstGeom>
        </p:spPr>
      </p:pic>
      <p:sp>
        <p:nvSpPr>
          <p:cNvPr id="30" name="مربع نص 29"/>
          <p:cNvSpPr txBox="1"/>
          <p:nvPr/>
        </p:nvSpPr>
        <p:spPr>
          <a:xfrm>
            <a:off x="1000100" y="3214686"/>
            <a:ext cx="2071702" cy="1723549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مادة شكلها غير ثابت وحجمها غير ثابت ويأخذ </a:t>
            </a:r>
            <a:r>
              <a:rPr lang="ar-EG" sz="2800" b="1" smtClean="0">
                <a:solidFill>
                  <a:schemeClr val="tx1"/>
                </a:solidFill>
              </a:rPr>
              <a:t>شكل الإناء </a:t>
            </a:r>
            <a:endParaRPr lang="ar-EG" sz="2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  <p:bldP spid="20" grpId="0"/>
      <p:bldP spid="23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الخامسة </a:t>
            </a:r>
          </a:p>
        </p:txBody>
      </p:sp>
      <p:sp>
        <p:nvSpPr>
          <p:cNvPr id="5" name="مربع نص 4"/>
          <p:cNvSpPr txBox="1"/>
          <p:nvPr/>
        </p:nvSpPr>
        <p:spPr>
          <a:xfrm rot="171244">
            <a:off x="6724805" y="241051"/>
            <a:ext cx="1714512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تغيرات المادة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6000760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الفصل العاشر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5214942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الدرس الأول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3143240" y="357166"/>
            <a:ext cx="2428860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800" b="1" dirty="0" smtClean="0">
                <a:solidFill>
                  <a:schemeClr val="tx1"/>
                </a:solidFill>
              </a:rPr>
              <a:t>التغيرات الفيزيائية 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500198" y="1000108"/>
            <a:ext cx="5286380" cy="430888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هو تغير يحدث في شكل المادة أو مظهرها 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6858016" y="928670"/>
            <a:ext cx="2285984" cy="428628"/>
          </a:xfrm>
          <a:prstGeom prst="rect">
            <a:avLst/>
          </a:prstGeom>
          <a:solidFill>
            <a:srgbClr val="D5B9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التغير الفيزيائي :-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071678"/>
            <a:ext cx="2571736" cy="104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143248"/>
            <a:ext cx="250029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357694"/>
            <a:ext cx="264317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4" y="5500703"/>
            <a:ext cx="2428858" cy="135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مربع نص 17"/>
          <p:cNvSpPr txBox="1"/>
          <p:nvPr/>
        </p:nvSpPr>
        <p:spPr>
          <a:xfrm>
            <a:off x="1142976" y="2071678"/>
            <a:ext cx="5143536" cy="861774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يصهر الفولاذ فيتحول إلى سائل ليصنع منه هيكل السيارة .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928662" y="3286124"/>
            <a:ext cx="5500726" cy="861774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يتصلب الفولاذ ويستعمل مع مواد أخرى لصنع السيارة .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928662" y="4429132"/>
            <a:ext cx="5429288" cy="861774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الفولاذ جزء من السيارة وهي جاهزة للسير على الطريق 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928662" y="5715016"/>
            <a:ext cx="5500726" cy="861774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تـُـسـْـحـَق السيارات القديمة ، ويمكن من جديد صهر الفولاذ واستعماله في صناعات أخرى .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4143372" y="1500174"/>
            <a:ext cx="2571768" cy="43088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ctr"/>
            <a:r>
              <a:rPr lang="ar-EG" sz="2800" b="1" dirty="0" smtClean="0">
                <a:solidFill>
                  <a:srgbClr val="FFFF00"/>
                </a:solidFill>
              </a:rPr>
              <a:t>كيف يتغير الفولاذ؟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 animBg="1"/>
      <p:bldP spid="18" grpId="0"/>
      <p:bldP spid="19" grpId="0"/>
      <p:bldP spid="20" grpId="0"/>
      <p:bldP spid="21" grpId="0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7858148" y="1142984"/>
            <a:ext cx="1285852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المخلوط :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928662" y="1142984"/>
            <a:ext cx="6643734" cy="861774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800" b="1" dirty="0" smtClean="0">
                <a:solidFill>
                  <a:schemeClr val="tx1"/>
                </a:solidFill>
              </a:rPr>
              <a:t>مزيج مكون من مادتين أو أكثر ، مع احتفاظ كل مادة بخواصها الأصلية دون تغيير.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928662" y="2071678"/>
            <a:ext cx="8215338" cy="196977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3200" b="1" dirty="0" smtClean="0">
                <a:solidFill>
                  <a:schemeClr val="tx1"/>
                </a:solidFill>
              </a:rPr>
              <a:t>قد ينتج المخلوط عن مزج المواد الصلبة والسوائل والغازات معا؛ فحساء الخضار مخلوك يتكون من مواد صلبة وسائلة والهواء مخلوط يتكون من الغبار وقطرات صغيرة جدا من الماء .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7858148" y="4071942"/>
            <a:ext cx="1285852" cy="4286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المحلول : 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928662" y="4000504"/>
            <a:ext cx="6858048" cy="861774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800" b="1" dirty="0" smtClean="0">
                <a:solidFill>
                  <a:schemeClr val="tx1"/>
                </a:solidFill>
              </a:rPr>
              <a:t>يتكون من مزج مادتين أو أكثر بحيث تتوزع المواد فيه بشكل منتظم .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2928926" y="4939927"/>
            <a:ext cx="6215074" cy="1846659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مثلا عند إضافة الملح إلى الماء ، تتوزع دقائق الملح بالتساوي في الماء , نحن لا نرى الملح .بعض المحاليل لا تحتوي على سوائل فالهواء محلول تتكون من غازات مختلفة وكذلك النحاس الأصفر محلول يتكون من عدة مواد صلبة تشمل النحاس والخارصين .</a:t>
            </a:r>
          </a:p>
        </p:txBody>
      </p:sp>
      <p:pic>
        <p:nvPicPr>
          <p:cNvPr id="18" name="صورة 17" descr="صورة1.p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4786322"/>
            <a:ext cx="1636164" cy="1928811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 rot="171244">
            <a:off x="6724805" y="241051"/>
            <a:ext cx="1714512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تغيرات المادة 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6000760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الفصل العاشر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5214942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الدرس الأول 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3143240" y="357166"/>
            <a:ext cx="2428860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800" b="1" dirty="0" smtClean="0">
                <a:solidFill>
                  <a:schemeClr val="tx1"/>
                </a:solidFill>
              </a:rPr>
              <a:t>التغيرات الفيزيائية 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الخامسة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 animBg="1"/>
      <p:bldP spid="12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5214910" y="1000108"/>
            <a:ext cx="3929090" cy="430887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</a:rPr>
              <a:t>كيف أفصل مكونات المخلوط؟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3286116" y="1500174"/>
            <a:ext cx="3500462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3200" b="1" dirty="0" smtClean="0">
                <a:solidFill>
                  <a:schemeClr val="tx1"/>
                </a:solidFill>
              </a:rPr>
              <a:t>طرق فصل المخلوط </a:t>
            </a:r>
          </a:p>
        </p:txBody>
      </p:sp>
      <p:cxnSp>
        <p:nvCxnSpPr>
          <p:cNvPr id="7" name="رابط كسهم مستقيم 6"/>
          <p:cNvCxnSpPr/>
          <p:nvPr/>
        </p:nvCxnSpPr>
        <p:spPr>
          <a:xfrm rot="5400000">
            <a:off x="5001422" y="2143116"/>
            <a:ext cx="428628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rot="10800000">
            <a:off x="2500298" y="2357430"/>
            <a:ext cx="557216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5400000">
            <a:off x="7857354" y="257095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5400000">
            <a:off x="2286778" y="257095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rot="5400000">
            <a:off x="5001422" y="257095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7358082" y="2813954"/>
            <a:ext cx="1428760" cy="8617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</a:rPr>
              <a:t>الجذب المغناطيسي 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1785918" y="2857496"/>
            <a:ext cx="1214446" cy="4924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3200" b="1" dirty="0" smtClean="0">
                <a:solidFill>
                  <a:schemeClr val="tx1"/>
                </a:solidFill>
              </a:rPr>
              <a:t>الترشيح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4000504"/>
            <a:ext cx="200023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مربع نص 14"/>
          <p:cNvSpPr txBox="1"/>
          <p:nvPr/>
        </p:nvSpPr>
        <p:spPr>
          <a:xfrm>
            <a:off x="4071934" y="2857496"/>
            <a:ext cx="1714512" cy="4924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ctr"/>
            <a:r>
              <a:rPr lang="ar-EG" sz="3200" b="1" dirty="0" smtClean="0">
                <a:solidFill>
                  <a:schemeClr val="tx1"/>
                </a:solidFill>
              </a:rPr>
              <a:t>التبخيـــر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3714744" y="3571876"/>
            <a:ext cx="2214578" cy="861774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مثل فصل الملح عن ماء البحر 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1000100" y="3500438"/>
            <a:ext cx="2143140" cy="861774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مثل فصل الرمل عن الماء </a:t>
            </a:r>
          </a:p>
        </p:txBody>
      </p:sp>
      <p:sp>
        <p:nvSpPr>
          <p:cNvPr id="18" name="مربع نص 17"/>
          <p:cNvSpPr txBox="1"/>
          <p:nvPr/>
        </p:nvSpPr>
        <p:spPr>
          <a:xfrm rot="171244">
            <a:off x="6724805" y="241051"/>
            <a:ext cx="1714512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تغيرات المادة 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6000760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الفصل العاشر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5214942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الدرس الأول 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3143240" y="357166"/>
            <a:ext cx="2428860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800" b="1" dirty="0" smtClean="0">
                <a:solidFill>
                  <a:schemeClr val="tx1"/>
                </a:solidFill>
              </a:rPr>
              <a:t>التغيرات الفيزيائية 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الخامسة </a:t>
            </a:r>
          </a:p>
        </p:txBody>
      </p:sp>
      <p:pic>
        <p:nvPicPr>
          <p:cNvPr id="23" name="صورة 22" descr="19.ps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928670"/>
            <a:ext cx="142875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5" grpId="0" animBg="1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صورة 32" descr="صورة1.p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28662" y="4071942"/>
            <a:ext cx="3279312" cy="1676397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 rot="171244">
            <a:off x="6724805" y="241051"/>
            <a:ext cx="1714512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تغيرات المادة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6000760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الفصل العاشر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5214942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الدرس الثاني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3143240" y="357166"/>
            <a:ext cx="2428860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800" b="1" dirty="0" smtClean="0">
                <a:solidFill>
                  <a:schemeClr val="tx1"/>
                </a:solidFill>
              </a:rPr>
              <a:t>التغيرات الكيميائية 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الخامسة 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6715140" y="1000108"/>
            <a:ext cx="2428860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800" b="1" dirty="0" smtClean="0">
                <a:solidFill>
                  <a:schemeClr val="tx1"/>
                </a:solidFill>
              </a:rPr>
              <a:t>التغيرات الكيميائية 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857224" y="1000108"/>
            <a:ext cx="5786478" cy="7386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هو تغير ينتج عنه مواد أخرى ، تختلف في خواصها عن المواد الأصلية .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6857984" y="3714752"/>
            <a:ext cx="2286016" cy="1231106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000" b="1" dirty="0" smtClean="0">
                <a:solidFill>
                  <a:schemeClr val="tx1"/>
                </a:solidFill>
              </a:rPr>
              <a:t>تمتص النباتات الخضراء الطاقة الشمسية لتحويل ثاني أكسيد الكربون والماء إلى غذاء وأكسجين .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7358050" y="5855633"/>
            <a:ext cx="1785950" cy="369332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النبات الأخضر </a:t>
            </a:r>
          </a:p>
        </p:txBody>
      </p:sp>
      <p:sp>
        <p:nvSpPr>
          <p:cNvPr id="16" name="سهم إلى اليسار 15"/>
          <p:cNvSpPr/>
          <p:nvPr/>
        </p:nvSpPr>
        <p:spPr>
          <a:xfrm>
            <a:off x="5500694" y="5572140"/>
            <a:ext cx="2000264" cy="1071570"/>
          </a:xfrm>
          <a:prstGeom prst="leftArrow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/>
            <a:r>
              <a:rPr lang="ar-EG" sz="1600" b="1" dirty="0" smtClean="0">
                <a:solidFill>
                  <a:schemeClr val="tx1"/>
                </a:solidFill>
              </a:rPr>
              <a:t>يمتص ضوء الشمس وثاني أكسيد الكربون  </a:t>
            </a:r>
            <a:endParaRPr lang="ar-EG" sz="1600" b="1" dirty="0">
              <a:solidFill>
                <a:schemeClr val="tx1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4500562" y="5927071"/>
            <a:ext cx="928694" cy="43088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الغذاء 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4286248" y="5927071"/>
            <a:ext cx="357190" cy="43088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3000364" y="5927071"/>
            <a:ext cx="1285884" cy="43088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الأكسجين  </a:t>
            </a:r>
          </a:p>
        </p:txBody>
      </p:sp>
      <p:sp>
        <p:nvSpPr>
          <p:cNvPr id="21" name="سهم لأعلى 20"/>
          <p:cNvSpPr/>
          <p:nvPr/>
        </p:nvSpPr>
        <p:spPr>
          <a:xfrm>
            <a:off x="2857488" y="5855633"/>
            <a:ext cx="214314" cy="500066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" name="مربع نص 21"/>
          <p:cNvSpPr txBox="1"/>
          <p:nvPr/>
        </p:nvSpPr>
        <p:spPr>
          <a:xfrm>
            <a:off x="4000496" y="2000240"/>
            <a:ext cx="2428860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800" b="1" dirty="0" smtClean="0">
                <a:solidFill>
                  <a:schemeClr val="tx1"/>
                </a:solidFill>
              </a:rPr>
              <a:t>التغيرات الكيميائية </a:t>
            </a:r>
          </a:p>
        </p:txBody>
      </p:sp>
      <p:cxnSp>
        <p:nvCxnSpPr>
          <p:cNvPr id="23" name="رابط كسهم مستقيم 22"/>
          <p:cNvCxnSpPr/>
          <p:nvPr/>
        </p:nvCxnSpPr>
        <p:spPr>
          <a:xfrm rot="5400000">
            <a:off x="5107388" y="2536422"/>
            <a:ext cx="215108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 rot="10800000">
            <a:off x="2500298" y="2643182"/>
            <a:ext cx="557216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 rot="5400000">
            <a:off x="7857354" y="285670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/>
          <p:nvPr/>
        </p:nvCxnSpPr>
        <p:spPr>
          <a:xfrm rot="5400000">
            <a:off x="2286778" y="285670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مربع نص 28"/>
          <p:cNvSpPr txBox="1"/>
          <p:nvPr/>
        </p:nvSpPr>
        <p:spPr>
          <a:xfrm>
            <a:off x="7215206" y="3000372"/>
            <a:ext cx="1714512" cy="4308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تغيرات مفيدة </a:t>
            </a:r>
          </a:p>
        </p:txBody>
      </p:sp>
      <p:sp>
        <p:nvSpPr>
          <p:cNvPr id="30" name="مربع نص 29"/>
          <p:cNvSpPr txBox="1"/>
          <p:nvPr/>
        </p:nvSpPr>
        <p:spPr>
          <a:xfrm>
            <a:off x="1142976" y="3071810"/>
            <a:ext cx="2357454" cy="4308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تغيرات غير مفيدة </a:t>
            </a:r>
          </a:p>
        </p:txBody>
      </p:sp>
      <p:sp>
        <p:nvSpPr>
          <p:cNvPr id="31" name="مربع نص 30"/>
          <p:cNvSpPr txBox="1"/>
          <p:nvPr/>
        </p:nvSpPr>
        <p:spPr>
          <a:xfrm>
            <a:off x="1214414" y="3571876"/>
            <a:ext cx="2000264" cy="43088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800" b="1" dirty="0" smtClean="0">
                <a:solidFill>
                  <a:schemeClr val="tx1"/>
                </a:solidFill>
              </a:rPr>
              <a:t>مثل صدأ الحديد</a:t>
            </a:r>
          </a:p>
        </p:txBody>
      </p:sp>
      <p:sp>
        <p:nvSpPr>
          <p:cNvPr id="32" name="مربع نص 31"/>
          <p:cNvSpPr txBox="1"/>
          <p:nvPr/>
        </p:nvSpPr>
        <p:spPr>
          <a:xfrm>
            <a:off x="1214414" y="4071942"/>
            <a:ext cx="2000264" cy="43088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800" b="1" dirty="0" smtClean="0">
                <a:solidFill>
                  <a:schemeClr val="tx1"/>
                </a:solidFill>
              </a:rPr>
              <a:t>فساد الأطعمـــة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  <p:bldP spid="15" grpId="0"/>
      <p:bldP spid="16" grpId="0" animBg="1"/>
      <p:bldP spid="17" grpId="0"/>
      <p:bldP spid="18" grpId="0"/>
      <p:bldP spid="19" grpId="0"/>
      <p:bldP spid="21" grpId="0" animBg="1"/>
      <p:bldP spid="22" grpId="0" animBg="1"/>
      <p:bldP spid="29" grpId="0" animBg="1"/>
      <p:bldP spid="30" grpId="0" animBg="1"/>
      <p:bldP spid="31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286116" y="928670"/>
            <a:ext cx="3500430" cy="43088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39700" dist="127000" dir="4140000" sx="101000" sy="101000" algn="ctr">
              <a:srgbClr val="FFC000">
                <a:alpha val="25000"/>
              </a:srgbClr>
            </a:outerShdw>
          </a:effectLst>
          <a:scene3d>
            <a:camera prst="orthographicFront">
              <a:rot lat="0" lon="21299981" rev="21594000"/>
            </a:camera>
            <a:lightRig rig="morning" dir="t">
              <a:rot lat="0" lon="0" rev="3000000"/>
            </a:lightRig>
          </a:scene3d>
          <a:sp3d z="139700" extrusionH="76200" contourW="69850">
            <a:bevelT w="330200" h="114300" prst="angle"/>
            <a:bevelB w="228600" h="38100" prst="slope"/>
            <a:extrusionClr>
              <a:schemeClr val="bg2">
                <a:lumMod val="10000"/>
              </a:schemeClr>
            </a:extrusionClr>
            <a:contourClr>
              <a:srgbClr val="FF0000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800" b="1" dirty="0" smtClean="0">
                <a:solidFill>
                  <a:schemeClr val="tx1"/>
                </a:solidFill>
              </a:rPr>
              <a:t>دلائل حدوث التغير الكيميائي</a:t>
            </a:r>
          </a:p>
        </p:txBody>
      </p:sp>
      <p:cxnSp>
        <p:nvCxnSpPr>
          <p:cNvPr id="5" name="رابط كسهم مستقيم 4"/>
          <p:cNvCxnSpPr/>
          <p:nvPr/>
        </p:nvCxnSpPr>
        <p:spPr>
          <a:xfrm rot="5400000">
            <a:off x="4893074" y="1535496"/>
            <a:ext cx="215108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rot="10800000">
            <a:off x="2285984" y="1642256"/>
            <a:ext cx="557216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rot="5400000">
            <a:off x="7643040" y="185577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5400000">
            <a:off x="2072464" y="185577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7000892" y="2071678"/>
            <a:ext cx="18573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الضوء والحرارة 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357686" y="2071678"/>
            <a:ext cx="1428728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تكون الغـــاز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1571636" y="2140857"/>
            <a:ext cx="1500166" cy="43088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تغير اللون </a:t>
            </a:r>
          </a:p>
        </p:txBody>
      </p:sp>
      <p:cxnSp>
        <p:nvCxnSpPr>
          <p:cNvPr id="14" name="رابط كسهم مستقيم 13"/>
          <p:cNvCxnSpPr/>
          <p:nvPr/>
        </p:nvCxnSpPr>
        <p:spPr>
          <a:xfrm rot="5400000">
            <a:off x="4773726" y="178513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مربع نص 14"/>
          <p:cNvSpPr txBox="1"/>
          <p:nvPr/>
        </p:nvSpPr>
        <p:spPr>
          <a:xfrm rot="885798">
            <a:off x="6678959" y="2513188"/>
            <a:ext cx="2071670" cy="2227139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000" b="1" dirty="0" smtClean="0">
                <a:solidFill>
                  <a:schemeClr val="tx1"/>
                </a:solidFill>
              </a:rPr>
              <a:t>عند اشتعال قطعة من الخشب فإنها تشع ضوءا وحرارة ، وتتحول إلى دخان ورماد . فالضوء والحرارة من دلائل حدوث التغير الكيميائي .</a:t>
            </a:r>
          </a:p>
        </p:txBody>
      </p:sp>
      <p:sp>
        <p:nvSpPr>
          <p:cNvPr id="17" name="مربع نص 16"/>
          <p:cNvSpPr txBox="1"/>
          <p:nvPr/>
        </p:nvSpPr>
        <p:spPr>
          <a:xfrm rot="962898">
            <a:off x="3929058" y="2714620"/>
            <a:ext cx="2071670" cy="2534916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000" b="1" dirty="0" smtClean="0">
                <a:solidFill>
                  <a:schemeClr val="tx1"/>
                </a:solidFill>
              </a:rPr>
              <a:t>عند إضافة مسحوق الخميرة إلى الخل ألاحظ خروج فقاعات غاز ، وهو غاز ثاني أكسيد الكربون وينطلق متحررا من السائل . ويدل تكون الغاز على حدوث تغير كيميائي .</a:t>
            </a:r>
          </a:p>
        </p:txBody>
      </p:sp>
      <p:sp>
        <p:nvSpPr>
          <p:cNvPr id="19" name="مربع نص 18"/>
          <p:cNvSpPr txBox="1"/>
          <p:nvPr/>
        </p:nvSpPr>
        <p:spPr>
          <a:xfrm rot="792649">
            <a:off x="1089165" y="2686176"/>
            <a:ext cx="2214578" cy="2658026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قد يكون تغير اللون نتيجة للتفاعل الكيميائي ، وهو ما يحدث في ثمار الموز عند تنضج فيتغير لونها وتصبح حلوة المذاق 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4341" y="4848221"/>
            <a:ext cx="2529659" cy="200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5357826"/>
            <a:ext cx="191744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صورة 22" descr="صورة2.p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71538" y="5074343"/>
            <a:ext cx="2143140" cy="1783657"/>
          </a:xfrm>
          <a:prstGeom prst="rect">
            <a:avLst/>
          </a:prstGeom>
        </p:spPr>
      </p:pic>
      <p:sp>
        <p:nvSpPr>
          <p:cNvPr id="24" name="مربع نص 23"/>
          <p:cNvSpPr txBox="1"/>
          <p:nvPr/>
        </p:nvSpPr>
        <p:spPr>
          <a:xfrm rot="171244">
            <a:off x="6724805" y="241051"/>
            <a:ext cx="1714512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تغيرات المادة </a:t>
            </a:r>
          </a:p>
        </p:txBody>
      </p:sp>
      <p:sp>
        <p:nvSpPr>
          <p:cNvPr id="25" name="مربع نص 24"/>
          <p:cNvSpPr txBox="1"/>
          <p:nvPr/>
        </p:nvSpPr>
        <p:spPr>
          <a:xfrm>
            <a:off x="6000760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الفصل العاشر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5214942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الدرس الثاني</a:t>
            </a:r>
          </a:p>
        </p:txBody>
      </p:sp>
      <p:sp>
        <p:nvSpPr>
          <p:cNvPr id="27" name="مربع نص 26"/>
          <p:cNvSpPr txBox="1"/>
          <p:nvPr/>
        </p:nvSpPr>
        <p:spPr>
          <a:xfrm>
            <a:off x="3143240" y="357166"/>
            <a:ext cx="2428860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800" b="1" dirty="0" smtClean="0">
                <a:solidFill>
                  <a:schemeClr val="tx1"/>
                </a:solidFill>
              </a:rPr>
              <a:t>التغيرات الكيميائية </a:t>
            </a:r>
          </a:p>
        </p:txBody>
      </p:sp>
      <p:sp>
        <p:nvSpPr>
          <p:cNvPr id="28" name="مربع نص 27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الخامسة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5" grpId="0"/>
      <p:bldP spid="17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 rot="21415802">
            <a:off x="6724805" y="241051"/>
            <a:ext cx="1714512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القوى والطاقة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5572132" y="285728"/>
            <a:ext cx="2214578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الفصل الحادي عشر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5214942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الدرس الأول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3143240" y="214290"/>
            <a:ext cx="2428860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800" b="1" dirty="0" smtClean="0">
                <a:solidFill>
                  <a:schemeClr val="tx1"/>
                </a:solidFill>
              </a:rPr>
              <a:t>الموقع </a:t>
            </a:r>
            <a:r>
              <a:rPr lang="ar-EG" sz="2800" b="1" dirty="0" err="1" smtClean="0">
                <a:solidFill>
                  <a:schemeClr val="tx1"/>
                </a:solidFill>
              </a:rPr>
              <a:t>و</a:t>
            </a:r>
            <a:r>
              <a:rPr lang="ar-EG" sz="2800" b="1" dirty="0" smtClean="0">
                <a:solidFill>
                  <a:schemeClr val="tx1"/>
                </a:solidFill>
              </a:rPr>
              <a:t> الحركـــة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السادسة 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7786710" y="1071546"/>
            <a:ext cx="1357290" cy="442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الموقــــــع: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928662" y="1000108"/>
            <a:ext cx="6858048" cy="81136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مكان الجسم مقارنة بمكان جسم آخر، وباستعمال كلمات منها فوق ،يمين ، غرب ، جنوب.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7858148" y="2071678"/>
            <a:ext cx="1285852" cy="442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المســـافة :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857224" y="2000240"/>
            <a:ext cx="6786610" cy="1180699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هي مقدار البعد بين جسمين أو مكانين , وتقاس المسافة عادة في النظام المتري بالسنتمتر ، أو المتر، أو الكيلومتر .وتستخدم المسطرة أو الشريط المتري أداة لقياسها </a:t>
            </a:r>
          </a:p>
        </p:txBody>
      </p:sp>
      <p:pic>
        <p:nvPicPr>
          <p:cNvPr id="15" name="صورة 14" descr="صورة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86331">
            <a:off x="4290957" y="4019936"/>
            <a:ext cx="3616876" cy="3570025"/>
          </a:xfrm>
          <a:prstGeom prst="rect">
            <a:avLst/>
          </a:prstGeom>
        </p:spPr>
      </p:pic>
      <p:pic>
        <p:nvPicPr>
          <p:cNvPr id="16" name="صورة 15" descr="صورة1.p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366470">
            <a:off x="1422110" y="3163369"/>
            <a:ext cx="3543300" cy="3162300"/>
          </a:xfrm>
          <a:prstGeom prst="rect">
            <a:avLst/>
          </a:prstGeom>
        </p:spPr>
      </p:pic>
      <p:pic>
        <p:nvPicPr>
          <p:cNvPr id="17" name="صورة 16" descr="صورة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9651">
            <a:off x="6700626" y="4071942"/>
            <a:ext cx="1960953" cy="1452558"/>
          </a:xfrm>
          <a:prstGeom prst="rect">
            <a:avLst/>
          </a:prstGeom>
        </p:spPr>
      </p:pic>
      <p:cxnSp>
        <p:nvCxnSpPr>
          <p:cNvPr id="19" name="رابط مستقيم 18"/>
          <p:cNvCxnSpPr/>
          <p:nvPr/>
        </p:nvCxnSpPr>
        <p:spPr>
          <a:xfrm rot="16200000" flipH="1">
            <a:off x="5821371" y="4537083"/>
            <a:ext cx="1929620" cy="142082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rot="5400000">
            <a:off x="3286910" y="4856966"/>
            <a:ext cx="1857388" cy="1588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/>
          <p:cNvSpPr txBox="1"/>
          <p:nvPr/>
        </p:nvSpPr>
        <p:spPr>
          <a:xfrm>
            <a:off x="4286248" y="1000108"/>
            <a:ext cx="4857752" cy="584775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FF00"/>
                </a:solidFill>
              </a:rPr>
              <a:t>كيف أثبت أن الهواء موجود حولي </a:t>
            </a:r>
            <a:endParaRPr lang="ar-EG" sz="3200" b="1" dirty="0">
              <a:solidFill>
                <a:srgbClr val="FFFF00"/>
              </a:solidFill>
            </a:endParaRPr>
          </a:p>
        </p:txBody>
      </p:sp>
      <p:pic>
        <p:nvPicPr>
          <p:cNvPr id="12" name="صورة 11" descr="صورة1.p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714488"/>
            <a:ext cx="2514600" cy="1162050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1142976" y="2786058"/>
            <a:ext cx="23574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000" b="1" dirty="0" smtClean="0"/>
              <a:t>حوض بلاستيكي عميق </a:t>
            </a:r>
            <a:endParaRPr lang="ar-EG" sz="2000" b="1" dirty="0"/>
          </a:p>
        </p:txBody>
      </p:sp>
      <p:pic>
        <p:nvPicPr>
          <p:cNvPr id="14" name="صورة 13" descr="صورة2.p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3500438"/>
            <a:ext cx="921386" cy="1466847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357562"/>
            <a:ext cx="576971" cy="155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5286388"/>
            <a:ext cx="909639" cy="128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مربع نص 15"/>
          <p:cNvSpPr txBox="1"/>
          <p:nvPr/>
        </p:nvSpPr>
        <p:spPr>
          <a:xfrm>
            <a:off x="2500298" y="4988494"/>
            <a:ext cx="121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b="1" dirty="0" smtClean="0"/>
              <a:t>مناشف ورقية </a:t>
            </a:r>
            <a:endParaRPr lang="ar-EG" b="1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1428728" y="4988494"/>
            <a:ext cx="928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b="1" dirty="0" smtClean="0"/>
              <a:t>مـــــاء</a:t>
            </a:r>
            <a:endParaRPr lang="ar-EG" b="1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928662" y="6488668"/>
            <a:ext cx="12858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b="1" dirty="0" smtClean="0"/>
              <a:t>كوب بلاستيكي </a:t>
            </a:r>
            <a:endParaRPr lang="ar-EG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8572528" y="1785926"/>
            <a:ext cx="5714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/>
              <a:t>1- </a:t>
            </a:r>
            <a:endParaRPr lang="ar-EG" sz="2400" b="1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4286248" y="1814444"/>
            <a:ext cx="42862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/>
              <a:t>أملأ الحوض البلاستيكي ماء إلى ثلثيه </a:t>
            </a:r>
            <a:endParaRPr lang="ar-EG" sz="2400" b="1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8572528" y="2400350"/>
            <a:ext cx="5714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/>
              <a:t>2- </a:t>
            </a:r>
            <a:endParaRPr lang="ar-EG" sz="2400" b="1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3714744" y="2571744"/>
            <a:ext cx="49292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/>
              <a:t>أضع منشفة ورقية في قعر الكوب  وأضغطها .</a:t>
            </a:r>
            <a:endParaRPr lang="ar-EG" sz="2400" b="1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8572528" y="3043292"/>
            <a:ext cx="5714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/>
              <a:t>3- </a:t>
            </a:r>
            <a:endParaRPr lang="ar-EG" sz="2400" b="1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3643306" y="3071810"/>
            <a:ext cx="492922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/>
              <a:t>أقلب الكوب وأدفعه رأسيا برفق في الحوض البلاستيكي حتى يصل إلى قعر الحوض .</a:t>
            </a:r>
            <a:endParaRPr lang="ar-EG" sz="24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8572528" y="4043424"/>
            <a:ext cx="5714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/>
              <a:t>4- </a:t>
            </a:r>
            <a:endParaRPr lang="ar-EG" sz="2400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3643306" y="4071942"/>
            <a:ext cx="492922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/>
              <a:t>أرفع الكوب من الماء دون أن أميله ، كيف تبدو المنشفة الورقية .</a:t>
            </a:r>
            <a:endParaRPr lang="ar-EG" sz="24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8572528" y="4972118"/>
            <a:ext cx="5714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/>
              <a:t>5- </a:t>
            </a:r>
            <a:endParaRPr lang="ar-EG" sz="2400" b="1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3643306" y="5000636"/>
            <a:ext cx="492922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/>
              <a:t>أعيد الخطوة الثالثة وأجعل الكوب مائلا وأرفعه ببطء .</a:t>
            </a:r>
            <a:endParaRPr lang="ar-EG" sz="2400" b="1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الرابعة </a:t>
            </a:r>
          </a:p>
        </p:txBody>
      </p:sp>
      <p:sp>
        <p:nvSpPr>
          <p:cNvPr id="26" name="مربع نص 25"/>
          <p:cNvSpPr txBox="1"/>
          <p:nvPr/>
        </p:nvSpPr>
        <p:spPr>
          <a:xfrm rot="171244">
            <a:off x="6724805" y="271829"/>
            <a:ext cx="1714512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الطقس والمناخ</a:t>
            </a:r>
          </a:p>
        </p:txBody>
      </p:sp>
      <p:sp>
        <p:nvSpPr>
          <p:cNvPr id="31" name="مربع نص 30"/>
          <p:cNvSpPr txBox="1"/>
          <p:nvPr/>
        </p:nvSpPr>
        <p:spPr>
          <a:xfrm>
            <a:off x="6000760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الفصل السابع</a:t>
            </a:r>
          </a:p>
        </p:txBody>
      </p:sp>
      <p:sp>
        <p:nvSpPr>
          <p:cNvPr id="32" name="مربع نص 31"/>
          <p:cNvSpPr txBox="1"/>
          <p:nvPr/>
        </p:nvSpPr>
        <p:spPr>
          <a:xfrm>
            <a:off x="5214942" y="285728"/>
            <a:ext cx="1643074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الطقس وتقلباته </a:t>
            </a:r>
          </a:p>
        </p:txBody>
      </p:sp>
      <p:sp>
        <p:nvSpPr>
          <p:cNvPr id="33" name="مربع نص 32"/>
          <p:cNvSpPr txBox="1"/>
          <p:nvPr/>
        </p:nvSpPr>
        <p:spPr>
          <a:xfrm>
            <a:off x="2571736" y="357166"/>
            <a:ext cx="2071670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عناصر الطقس</a:t>
            </a:r>
          </a:p>
        </p:txBody>
      </p:sp>
      <p:sp>
        <p:nvSpPr>
          <p:cNvPr id="34" name="مربع نص 33"/>
          <p:cNvSpPr txBox="1"/>
          <p:nvPr/>
        </p:nvSpPr>
        <p:spPr>
          <a:xfrm>
            <a:off x="4357686" y="285728"/>
            <a:ext cx="1643074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الدرس الأول </a:t>
            </a:r>
          </a:p>
        </p:txBody>
      </p:sp>
    </p:spTree>
    <p:extLst>
      <p:ext uri="{BB962C8B-B14F-4D97-AF65-F5344CB8AC3E}">
        <p14:creationId xmlns:p14="http://schemas.microsoft.com/office/powerpoint/2010/main" xmlns="" val="183719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0.00162 C -0.02552 -0.00901 0.00295 0.00717 -0.02969 -0.00693 C -0.03438 -0.00901 -0.03924 -0.01132 -0.04323 -0.01479 C -0.04618 -0.01687 -0.04879 -0.02034 -0.05191 -0.02149 C -0.05625 -0.0238 -0.06111 -0.02473 -0.06563 -0.02611 C -0.06927 -0.02865 -0.07275 -0.03143 -0.07674 -0.03374 C -0.07865 -0.03489 -0.08177 -0.03513 -0.08334 -0.03721 C -0.0849 -0.03975 -0.08351 -0.04321 -0.0849 -0.04576 C -0.08646 -0.04922 -0.08907 -0.05223 -0.09115 -0.055 C -0.09288 -0.06401 -0.09879 -0.07187 -0.10052 -0.08089 C -0.1033 -0.09568 -0.10174 -0.08666 -0.10556 -0.10654 C -0.10677 -0.11301 -0.11025 -0.11832 -0.1132 -0.12433 C -0.11459 -0.12734 -0.11702 -0.13335 -0.11702 -0.13312 C -0.12066 -0.15091 -0.11806 -0.15553 -0.11823 -0.17055 L -0.12049 -0.50497 L -0.01129 -0.46152 " pathEditMode="fixed" rAng="0" ptsTypes="fffffffffffffAAf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63462E-6 C -0.00972 0.0074 -0.01302 0.01595 -0.0184 0.02774 C -0.02292 0.03767 -0.02969 0.04553 -0.0342 0.0557 C -0.03976 0.06818 -0.04358 0.08274 -0.05017 0.09453 C -0.05087 0.13705 -0.05035 0.1798 -0.05243 0.22256 C -0.0526 0.22441 -0.05764 0.24266 -0.0592 0.24775 C -0.06441 0.26601 -0.0592 0.28658 -0.0592 0.30622 " pathEditMode="relative" rAng="0" ptsTypes="ffffff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0703E-7 C 0.03177 -0.00115 0.06372 -0.00046 0.09549 -0.00323 C 0.11233 -0.00462 0.12431 -0.02426 0.13958 -0.03096 C 0.14653 -0.0372 0.15365 -0.04344 0.16059 -0.04968 C 0.16285 -0.05176 0.16528 -0.05361 0.16754 -0.05569 C 0.16979 -0.05777 0.17448 -0.06193 0.17448 -0.06193 C 0.17952 -0.07187 0.18577 -0.07672 0.1908 -0.08666 C 0.19479 -0.1033 0.19167 -0.09336 0.20243 -0.11463 C 0.20399 -0.11763 0.20712 -0.12387 0.20712 -0.12387 C 0.21146 -0.14166 0.22031 -0.16223 0.22327 -0.17957 C 0.22778 -0.20661 0.23264 -0.23203 0.24202 -0.25699 C 0.2441 -0.269 0.24844 -0.27663 0.25122 -0.28796 C 0.24792 -0.30136 0.24827 -0.29512 0.25122 -0.31268 C 0.25261 -0.321 0.2559 -0.33741 0.2559 -0.33741 C 0.2566 -0.36122 0.25625 -0.38502 0.25816 -0.40859 C 0.25868 -0.41506 0.26285 -0.42731 0.26285 -0.42731 C 0.26146 -0.52091 0.27726 -0.5565 0.24427 -0.61312 C 0.22986 -0.63785 0.24132 -0.62583 0.22795 -0.63785 C 0.22327 -0.65703 0.21458 -0.66998 0.20243 -0.68107 C 0.19462 -0.69655 0.19063 -0.70487 0.17917 -0.71527 C 0.17101 -0.73122 0.15816 -0.74324 0.14427 -0.74924 C 0.11163 -0.7474 0.09844 -0.75618 0.07691 -0.73677 C 0.07535 -0.73376 0.07222 -0.72752 0.07222 -0.72752 " pathEditMode="relative" ptsTypes="ffffffffffffffffffffffA">
                                      <p:cBhvr>
                                        <p:cTn id="4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  <p:bldP spid="20" grpId="0"/>
      <p:bldP spid="21" grpId="0"/>
      <p:bldP spid="22" grpId="0"/>
      <p:bldP spid="23" grpId="0"/>
      <p:bldP spid="24" grpId="0"/>
      <p:bldP spid="27" grpId="0"/>
      <p:bldP spid="28" grpId="0"/>
      <p:bldP spid="29" grpId="0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7500958" y="928670"/>
            <a:ext cx="1643042" cy="442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الحركــــــــــة :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4643438" y="1000108"/>
            <a:ext cx="2857520" cy="442035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هي تغير في الموقـــــــع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000528" y="1629643"/>
            <a:ext cx="2071670" cy="44203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أنواع الحركــــــــــة</a:t>
            </a:r>
          </a:p>
        </p:txBody>
      </p:sp>
      <p:cxnSp>
        <p:nvCxnSpPr>
          <p:cNvPr id="10" name="رابط كسهم مستقيم 9"/>
          <p:cNvCxnSpPr/>
          <p:nvPr/>
        </p:nvCxnSpPr>
        <p:spPr>
          <a:xfrm rot="5400000">
            <a:off x="4893074" y="2179232"/>
            <a:ext cx="215108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rot="10800000">
            <a:off x="2285984" y="2285992"/>
            <a:ext cx="557216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5400000">
            <a:off x="7643040" y="249951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rot="5400000">
            <a:off x="2072464" y="249951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rot="5400000">
            <a:off x="4072728" y="249951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مربع نص 15"/>
          <p:cNvSpPr txBox="1"/>
          <p:nvPr/>
        </p:nvSpPr>
        <p:spPr>
          <a:xfrm>
            <a:off x="7215206" y="2786058"/>
            <a:ext cx="1285884" cy="44203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خط مستقيم </a:t>
            </a:r>
          </a:p>
        </p:txBody>
      </p:sp>
      <p:cxnSp>
        <p:nvCxnSpPr>
          <p:cNvPr id="17" name="رابط كسهم مستقيم 16"/>
          <p:cNvCxnSpPr/>
          <p:nvPr/>
        </p:nvCxnSpPr>
        <p:spPr>
          <a:xfrm rot="5400000">
            <a:off x="5930116" y="249951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مربع نص 17"/>
          <p:cNvSpPr txBox="1"/>
          <p:nvPr/>
        </p:nvSpPr>
        <p:spPr>
          <a:xfrm>
            <a:off x="5572132" y="2786058"/>
            <a:ext cx="1285884" cy="3804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000" b="1" dirty="0" smtClean="0">
                <a:solidFill>
                  <a:schemeClr val="tx1"/>
                </a:solidFill>
              </a:rPr>
              <a:t>حركة دورانية 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3643306" y="2786058"/>
            <a:ext cx="1285884" cy="68825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000" b="1" dirty="0" smtClean="0">
                <a:solidFill>
                  <a:schemeClr val="tx1"/>
                </a:solidFill>
              </a:rPr>
              <a:t>حركة في مسار متعرج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1643042" y="2786058"/>
            <a:ext cx="1285884" cy="99603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000" b="1" dirty="0" smtClean="0">
                <a:solidFill>
                  <a:schemeClr val="tx1"/>
                </a:solidFill>
              </a:rPr>
              <a:t>حركة متأرجحة اهتزازية </a:t>
            </a:r>
          </a:p>
        </p:txBody>
      </p:sp>
      <p:pic>
        <p:nvPicPr>
          <p:cNvPr id="22" name="صورة 21" descr="صورة3.p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4000504"/>
            <a:ext cx="2089092" cy="2571744"/>
          </a:xfrm>
          <a:prstGeom prst="rect">
            <a:avLst/>
          </a:prstGeom>
        </p:spPr>
      </p:pic>
      <p:pic>
        <p:nvPicPr>
          <p:cNvPr id="24" name="صورة 23" descr="صورة4.p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3283563"/>
            <a:ext cx="1428760" cy="3288685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000504"/>
            <a:ext cx="1661512" cy="185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786190"/>
            <a:ext cx="2143140" cy="173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مربع نص 26"/>
          <p:cNvSpPr txBox="1"/>
          <p:nvPr/>
        </p:nvSpPr>
        <p:spPr>
          <a:xfrm rot="21415802">
            <a:off x="6724805" y="241051"/>
            <a:ext cx="1714512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القوى والطاقة </a:t>
            </a:r>
          </a:p>
        </p:txBody>
      </p:sp>
      <p:sp>
        <p:nvSpPr>
          <p:cNvPr id="28" name="مربع نص 27"/>
          <p:cNvSpPr txBox="1"/>
          <p:nvPr/>
        </p:nvSpPr>
        <p:spPr>
          <a:xfrm>
            <a:off x="5572132" y="285728"/>
            <a:ext cx="2214578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الفصل الحادي عشر</a:t>
            </a:r>
          </a:p>
        </p:txBody>
      </p:sp>
      <p:sp>
        <p:nvSpPr>
          <p:cNvPr id="29" name="مربع نص 28"/>
          <p:cNvSpPr txBox="1"/>
          <p:nvPr/>
        </p:nvSpPr>
        <p:spPr>
          <a:xfrm>
            <a:off x="5214942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الدرس الأول </a:t>
            </a:r>
          </a:p>
        </p:txBody>
      </p:sp>
      <p:sp>
        <p:nvSpPr>
          <p:cNvPr id="30" name="مربع نص 29"/>
          <p:cNvSpPr txBox="1"/>
          <p:nvPr/>
        </p:nvSpPr>
        <p:spPr>
          <a:xfrm>
            <a:off x="3143240" y="214290"/>
            <a:ext cx="2428860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800" b="1" dirty="0" smtClean="0">
                <a:solidFill>
                  <a:schemeClr val="tx1"/>
                </a:solidFill>
              </a:rPr>
              <a:t>الموقع </a:t>
            </a:r>
            <a:r>
              <a:rPr lang="ar-EG" sz="2800" b="1" dirty="0" err="1" smtClean="0">
                <a:solidFill>
                  <a:schemeClr val="tx1"/>
                </a:solidFill>
              </a:rPr>
              <a:t>و</a:t>
            </a:r>
            <a:r>
              <a:rPr lang="ar-EG" sz="2800" b="1" dirty="0" smtClean="0">
                <a:solidFill>
                  <a:schemeClr val="tx1"/>
                </a:solidFill>
              </a:rPr>
              <a:t> الحركـــة</a:t>
            </a:r>
          </a:p>
        </p:txBody>
      </p:sp>
      <p:sp>
        <p:nvSpPr>
          <p:cNvPr id="31" name="مربع نص 30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السادسة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5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31214E-6 C 0.01129 -0.00994 0.0191 -0.02381 0.03021 -0.03375 C 0.03368 -0.04092 0.03525 -0.04369 0.04132 -0.04647 C 0.04879 -0.06127 0.04462 -0.05641 0.05243 -0.06335 C 0.05643 -0.07953 0.06042 -0.09479 0.06042 -0.1119 L -0.01892 -0.00624 C 0.05973 -0.10867 0.09514 -0.10774 0.05556 -0.10774 L -0.01267 -0.00208 L 0.06042 -0.10358 L -0.01423 -0.02543 L 0.06841 -0.1119 L -0.01111 0.00856 L 0.06511 -0.1015 L -0.01736 -2.31214E-6 " pathEditMode="relative" ptsTypes="ffffAfAAAAAAAA">
                                      <p:cBhvr>
                                        <p:cTn id="9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929454" y="1000108"/>
            <a:ext cx="2214546" cy="442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الســـــــــــرعـــــــــة: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857224" y="1563569"/>
            <a:ext cx="8286776" cy="2524336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>
              <a:lnSpc>
                <a:spcPct val="200000"/>
              </a:lnSpc>
            </a:pPr>
            <a:r>
              <a:rPr lang="ar-EG" sz="2800" b="1" dirty="0" smtClean="0">
                <a:solidFill>
                  <a:schemeClr val="tx1"/>
                </a:solidFill>
              </a:rPr>
              <a:t>وصف حركة الجسم إذا كانت سريعة أم بطيئة وتقاس السرعة من خلال معرفة التي يقطعها ،ومقدار الزمن الذي يحتاج إليه الجسم لقطع تلك المسافة المسافة .</a:t>
            </a:r>
          </a:p>
        </p:txBody>
      </p:sp>
      <p:sp>
        <p:nvSpPr>
          <p:cNvPr id="7" name="مربع نص 6"/>
          <p:cNvSpPr txBox="1"/>
          <p:nvPr/>
        </p:nvSpPr>
        <p:spPr>
          <a:xfrm rot="21415802">
            <a:off x="6724805" y="241051"/>
            <a:ext cx="1714512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القوى والطاقة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5572132" y="285728"/>
            <a:ext cx="2214578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الفصل الحادي عشر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5214942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الدرس الأول 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3143240" y="214290"/>
            <a:ext cx="2428860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800" b="1" dirty="0" smtClean="0">
                <a:solidFill>
                  <a:schemeClr val="tx1"/>
                </a:solidFill>
              </a:rPr>
              <a:t>الموقع </a:t>
            </a:r>
            <a:r>
              <a:rPr lang="ar-EG" sz="2800" b="1" dirty="0" err="1" smtClean="0">
                <a:solidFill>
                  <a:schemeClr val="tx1"/>
                </a:solidFill>
              </a:rPr>
              <a:t>و</a:t>
            </a:r>
            <a:r>
              <a:rPr lang="ar-EG" sz="2800" b="1" dirty="0" smtClean="0">
                <a:solidFill>
                  <a:schemeClr val="tx1"/>
                </a:solidFill>
              </a:rPr>
              <a:t> الحركـــة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السادسة </a:t>
            </a:r>
          </a:p>
        </p:txBody>
      </p:sp>
      <p:pic>
        <p:nvPicPr>
          <p:cNvPr id="17" name="صورة 16" descr="صورة1.p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4530621"/>
            <a:ext cx="7715304" cy="2327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 rot="21415802">
            <a:off x="6724805" y="241051"/>
            <a:ext cx="1714512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القوى والطاقة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5572132" y="285728"/>
            <a:ext cx="2214578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الفصل الحادي عشر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5214942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الدرس الثاني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4000496" y="283469"/>
            <a:ext cx="1571604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800" b="1" dirty="0" smtClean="0">
                <a:solidFill>
                  <a:schemeClr val="tx1"/>
                </a:solidFill>
              </a:rPr>
              <a:t> القـــــــــوى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السادسة 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8358214" y="1000108"/>
            <a:ext cx="785786" cy="442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القوة: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1000100" y="1071546"/>
            <a:ext cx="7286676" cy="442035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مؤثر يغير الحالة الحركية للجسم .وهي قوة سحب أو قوة دفع 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8358214" y="1714488"/>
            <a:ext cx="785786" cy="4420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القوى 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1000100" y="1714488"/>
            <a:ext cx="7286676" cy="81136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قد تكون كبيرة مثل الرافعة التي ترفع السيارات وقد تكون صغيرة مثل القوة التي أبذلها لرفع ريشة .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4214810" y="2844089"/>
            <a:ext cx="1571636" cy="44203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أنواع القوى</a:t>
            </a:r>
          </a:p>
        </p:txBody>
      </p:sp>
      <p:cxnSp>
        <p:nvCxnSpPr>
          <p:cNvPr id="16" name="رابط كسهم مستقيم 15"/>
          <p:cNvCxnSpPr/>
          <p:nvPr/>
        </p:nvCxnSpPr>
        <p:spPr>
          <a:xfrm rot="5400000">
            <a:off x="4893074" y="3368129"/>
            <a:ext cx="215108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rot="10800000">
            <a:off x="2285984" y="3474889"/>
            <a:ext cx="557216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rot="5400000">
            <a:off x="7643040" y="3688409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rot="5400000">
            <a:off x="2072464" y="3688409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 rot="5400000">
            <a:off x="4787108" y="3688409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مربع نص 21"/>
          <p:cNvSpPr txBox="1"/>
          <p:nvPr/>
        </p:nvSpPr>
        <p:spPr>
          <a:xfrm>
            <a:off x="7143768" y="3929066"/>
            <a:ext cx="1428760" cy="4420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قوى التلامس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4143372" y="3903517"/>
            <a:ext cx="1714512" cy="4420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قوى مغناطيسية</a:t>
            </a:r>
          </a:p>
        </p:txBody>
      </p:sp>
      <p:sp>
        <p:nvSpPr>
          <p:cNvPr id="24" name="مربع نص 23"/>
          <p:cNvSpPr txBox="1"/>
          <p:nvPr/>
        </p:nvSpPr>
        <p:spPr>
          <a:xfrm>
            <a:off x="1571604" y="3929066"/>
            <a:ext cx="1428760" cy="4420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قوى الجاذبية </a:t>
            </a:r>
          </a:p>
        </p:txBody>
      </p:sp>
      <p:pic>
        <p:nvPicPr>
          <p:cNvPr id="25" name="صورة 24" descr="صورة1.p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4643446"/>
            <a:ext cx="1563312" cy="1504948"/>
          </a:xfrm>
          <a:prstGeom prst="rect">
            <a:avLst/>
          </a:prstGeom>
        </p:spPr>
      </p:pic>
      <p:pic>
        <p:nvPicPr>
          <p:cNvPr id="26" name="صورة 25" descr="صورة2.p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19339">
            <a:off x="5703572" y="6016292"/>
            <a:ext cx="829976" cy="916073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1214414" y="4572008"/>
            <a:ext cx="2357454" cy="1180699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قوة سحب أو جذب بين جسمين ويسمى </a:t>
            </a:r>
            <a:r>
              <a:rPr lang="ar-EG" sz="2400" b="1" dirty="0" err="1" smtClean="0">
                <a:solidFill>
                  <a:schemeClr val="tx1"/>
                </a:solidFill>
              </a:rPr>
              <a:t>بـ</a:t>
            </a:r>
            <a:r>
              <a:rPr lang="ar-EG" sz="2400" b="1" dirty="0" smtClean="0">
                <a:solidFill>
                  <a:schemeClr val="tx1"/>
                </a:solidFill>
              </a:rPr>
              <a:t> ”الوزن ” </a:t>
            </a:r>
          </a:p>
        </p:txBody>
      </p:sp>
      <p:pic>
        <p:nvPicPr>
          <p:cNvPr id="28" name="صورة 27" descr="صورة1.p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2143116"/>
            <a:ext cx="2016252" cy="1795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8.55491E-6 L 0.00781 0.0208 " pathEditMode="relative" ptsTypes="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0023 C -0.00886 -0.00116 -0.01979 0.00208 -0.02622 -0.00462 C -0.02778 -0.00624 -0.02691 -0.00925 -0.0283 -0.01087 C -0.03091 -0.01434 -0.0349 -0.01665 -0.0382 -0.01942 C -0.04323 -0.02405 -0.05643 -0.02798 -0.05643 -0.02775 C -0.06424 -0.03676 -0.07257 -0.04 -0.08247 -0.04486 " pathEditMode="relative" rAng="0" ptsTypes="fffffA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4" grpId="0"/>
      <p:bldP spid="15" grpId="0" animBg="1"/>
      <p:bldP spid="22" grpId="0" animBg="1"/>
      <p:bldP spid="23" grpId="0" animBg="1"/>
      <p:bldP spid="24" grpId="0" animBg="1"/>
      <p:bldP spid="24" grpId="1" animBg="1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8143900" y="928670"/>
            <a:ext cx="1000100" cy="44203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الاحتكاك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1857356" y="928670"/>
            <a:ext cx="6143668" cy="442035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قوة تنشأ عند حركة الأجسام ، حيث تحتك بأجسام أخرى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941134" y="1428736"/>
            <a:ext cx="7133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/>
              <a:t>وقوة الاحتكاك ضد اتجاه حركة الجسم وتجعله يبطؤ ويتوقف </a:t>
            </a:r>
            <a:endParaRPr lang="ar-EG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928802"/>
            <a:ext cx="2366207" cy="228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مربع نص 11"/>
          <p:cNvSpPr txBox="1"/>
          <p:nvPr/>
        </p:nvSpPr>
        <p:spPr>
          <a:xfrm>
            <a:off x="3643306" y="2357430"/>
            <a:ext cx="4929190" cy="3224528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EG" sz="2800" b="1" dirty="0" smtClean="0">
                <a:solidFill>
                  <a:schemeClr val="tx1"/>
                </a:solidFill>
              </a:rPr>
              <a:t>يستخدم الزيت للتقليل من الاحتكاك بين أجزاء الآلات المتحركة ، كما تستخدم المكابح لإيقاف السيارة المتحركة عن طريق زيادة الاحتكاك بين الإطارات  والطريق .</a:t>
            </a:r>
          </a:p>
        </p:txBody>
      </p:sp>
      <p:pic>
        <p:nvPicPr>
          <p:cNvPr id="14" name="صورة 13" descr="صورة2.p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5" y="4357694"/>
            <a:ext cx="2826105" cy="2157409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 rot="21415802">
            <a:off x="6724805" y="241051"/>
            <a:ext cx="1714512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القوى والطاقة 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5572132" y="285728"/>
            <a:ext cx="2214578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الفصل الحادي عشر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5214942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الدرس الثاني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4000496" y="283469"/>
            <a:ext cx="1571604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800" b="1" dirty="0" smtClean="0">
                <a:solidFill>
                  <a:schemeClr val="tx1"/>
                </a:solidFill>
              </a:rPr>
              <a:t> القـــــــــوى 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السادسة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 rot="21415802">
            <a:off x="6724805" y="241051"/>
            <a:ext cx="1714512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القوى والطاقة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5572132" y="285728"/>
            <a:ext cx="2214578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الفصل الثاني عشر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5214942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الدرس الأول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4000496" y="283469"/>
            <a:ext cx="1571604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800" b="1" dirty="0" smtClean="0">
                <a:solidFill>
                  <a:schemeClr val="tx1"/>
                </a:solidFill>
              </a:rPr>
              <a:t> الصــــوت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السادسة </a:t>
            </a:r>
          </a:p>
        </p:txBody>
      </p:sp>
      <p:pic>
        <p:nvPicPr>
          <p:cNvPr id="9" name="صورة 8" descr="صورة4.p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0"/>
            <a:ext cx="981644" cy="1147768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8072462" y="1071546"/>
            <a:ext cx="1071538" cy="44203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SA" sz="2400" b="1" dirty="0" smtClean="0">
                <a:solidFill>
                  <a:schemeClr val="tx1"/>
                </a:solidFill>
              </a:rPr>
              <a:t>الصوت:</a:t>
            </a:r>
            <a:endParaRPr lang="ar-EG" sz="2400" b="1" dirty="0" smtClean="0">
              <a:solidFill>
                <a:schemeClr val="tx1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1928794" y="1000108"/>
            <a:ext cx="6215106" cy="442035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SA" sz="2400" b="1" dirty="0" smtClean="0">
                <a:solidFill>
                  <a:schemeClr val="tx1"/>
                </a:solidFill>
              </a:rPr>
              <a:t>هو شكل من أشكال الطاقة ينتج عن                الأجسام</a:t>
            </a:r>
            <a:endParaRPr lang="ar-EG" sz="2400" b="1" dirty="0" smtClean="0">
              <a:solidFill>
                <a:schemeClr val="tx1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428992" y="1000108"/>
            <a:ext cx="1018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اهتزاز 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427860" y="1000108"/>
            <a:ext cx="1018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اهتزاز 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857488" y="1571612"/>
            <a:ext cx="4357718" cy="442035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SA" sz="2400" b="1" dirty="0" smtClean="0">
                <a:solidFill>
                  <a:schemeClr val="tx1"/>
                </a:solidFill>
              </a:rPr>
              <a:t>هو حركة سريعة في اتجاهين متعاكسين .</a:t>
            </a:r>
            <a:endParaRPr lang="ar-EG" sz="2400" b="1" dirty="0" smtClean="0">
              <a:solidFill>
                <a:schemeClr val="tx1"/>
              </a:solidFill>
            </a:endParaRPr>
          </a:p>
        </p:txBody>
      </p:sp>
      <p:pic>
        <p:nvPicPr>
          <p:cNvPr id="19" name="صورة 18" descr="صورة1.p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857232"/>
            <a:ext cx="1255457" cy="1581141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7715272" y="2285992"/>
            <a:ext cx="1428728" cy="44203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SA" sz="2400" b="1" dirty="0" smtClean="0">
                <a:solidFill>
                  <a:schemeClr val="tx1"/>
                </a:solidFill>
              </a:rPr>
              <a:t>شدة الصوت</a:t>
            </a:r>
            <a:endParaRPr lang="ar-EG" sz="2400" b="1" dirty="0" smtClean="0">
              <a:solidFill>
                <a:schemeClr val="tx1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1142976" y="2214554"/>
            <a:ext cx="6500858" cy="81136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SA" sz="2400" b="1" dirty="0" smtClean="0">
                <a:solidFill>
                  <a:schemeClr val="tx1"/>
                </a:solidFill>
              </a:rPr>
              <a:t>مقدار علو الصوت فصوت الطائرة أشد من صوت السيارة وتنتج من اهتزازات قوية ذات طاقة كبيرة.</a:t>
            </a:r>
            <a:endParaRPr lang="ar-EG" sz="2400" b="1" dirty="0" smtClean="0">
              <a:solidFill>
                <a:schemeClr val="tx1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7715272" y="3143248"/>
            <a:ext cx="1428728" cy="44203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SA" sz="2400" b="1" dirty="0" smtClean="0">
                <a:solidFill>
                  <a:schemeClr val="tx1"/>
                </a:solidFill>
              </a:rPr>
              <a:t>حدة الصوت </a:t>
            </a:r>
            <a:endParaRPr lang="ar-EG" sz="2400" b="1" dirty="0" smtClean="0">
              <a:solidFill>
                <a:schemeClr val="tx1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1214414" y="3071810"/>
            <a:ext cx="6500858" cy="81136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SA" sz="2400" b="1" dirty="0" smtClean="0">
                <a:solidFill>
                  <a:schemeClr val="tx1"/>
                </a:solidFill>
              </a:rPr>
              <a:t>فنصف الصوت كم هو حاد أو غليظ فصوت المرأة حاد، بينما صوت الرجل غليظ.</a:t>
            </a:r>
            <a:endParaRPr lang="ar-EG" sz="2400" b="1" dirty="0" smtClean="0">
              <a:solidFill>
                <a:schemeClr val="tx1"/>
              </a:solidFill>
            </a:endParaRPr>
          </a:p>
        </p:txBody>
      </p:sp>
      <p:pic>
        <p:nvPicPr>
          <p:cNvPr id="28" name="صورة 27" descr="صورة5.p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3929042"/>
            <a:ext cx="2903526" cy="2928958"/>
          </a:xfrm>
          <a:prstGeom prst="rect">
            <a:avLst/>
          </a:prstGeom>
        </p:spPr>
      </p:pic>
      <p:sp>
        <p:nvSpPr>
          <p:cNvPr id="29" name="مربع نص 28"/>
          <p:cNvSpPr txBox="1"/>
          <p:nvPr/>
        </p:nvSpPr>
        <p:spPr>
          <a:xfrm>
            <a:off x="7715272" y="3929066"/>
            <a:ext cx="1428728" cy="44203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SA" sz="2400" b="1" dirty="0" smtClean="0">
                <a:solidFill>
                  <a:schemeClr val="tx1"/>
                </a:solidFill>
              </a:rPr>
              <a:t>كيف نسمع؟</a:t>
            </a:r>
            <a:endParaRPr lang="ar-EG" sz="2400" b="1" dirty="0" smtClean="0">
              <a:solidFill>
                <a:schemeClr val="tx1"/>
              </a:solidFill>
            </a:endParaRPr>
          </a:p>
        </p:txBody>
      </p:sp>
      <p:cxnSp>
        <p:nvCxnSpPr>
          <p:cNvPr id="32" name="رابط كسهم مستقيم 31"/>
          <p:cNvCxnSpPr/>
          <p:nvPr/>
        </p:nvCxnSpPr>
        <p:spPr>
          <a:xfrm flipV="1">
            <a:off x="1714480" y="4643446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مربع نص 32"/>
          <p:cNvSpPr txBox="1"/>
          <p:nvPr/>
        </p:nvSpPr>
        <p:spPr>
          <a:xfrm>
            <a:off x="6929454" y="4429132"/>
            <a:ext cx="2214546" cy="442035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SA" sz="2400" b="1" dirty="0" smtClean="0">
                <a:solidFill>
                  <a:schemeClr val="tx1"/>
                </a:solidFill>
              </a:rPr>
              <a:t>الأذن عضو السمع</a:t>
            </a:r>
            <a:endParaRPr lang="ar-EG" sz="2400" b="1" dirty="0" smtClean="0">
              <a:solidFill>
                <a:schemeClr val="tx1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1000100" y="4857760"/>
            <a:ext cx="1143008" cy="1457698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SA" b="1" dirty="0" smtClean="0">
                <a:solidFill>
                  <a:schemeClr val="tx1"/>
                </a:solidFill>
              </a:rPr>
              <a:t>1- </a:t>
            </a:r>
            <a:r>
              <a:rPr lang="ar-SA" b="1" dirty="0" err="1" smtClean="0">
                <a:solidFill>
                  <a:schemeClr val="tx1"/>
                </a:solidFill>
              </a:rPr>
              <a:t>صيوان</a:t>
            </a:r>
            <a:r>
              <a:rPr lang="ar-SA" b="1" dirty="0" smtClean="0">
                <a:solidFill>
                  <a:schemeClr val="tx1"/>
                </a:solidFill>
              </a:rPr>
              <a:t> الأذن يجمع موجات الصوت القناة السمعية</a:t>
            </a:r>
            <a:endParaRPr lang="ar-EG" b="1" dirty="0" smtClean="0">
              <a:solidFill>
                <a:schemeClr val="tx1"/>
              </a:solidFill>
            </a:endParaRPr>
          </a:p>
        </p:txBody>
      </p:sp>
      <p:cxnSp>
        <p:nvCxnSpPr>
          <p:cNvPr id="35" name="رابط كسهم مستقيم 34"/>
          <p:cNvCxnSpPr/>
          <p:nvPr/>
        </p:nvCxnSpPr>
        <p:spPr>
          <a:xfrm rot="10800000">
            <a:off x="3786182" y="6286520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مربع نص 36"/>
          <p:cNvSpPr txBox="1"/>
          <p:nvPr/>
        </p:nvSpPr>
        <p:spPr>
          <a:xfrm>
            <a:off x="4286248" y="6286520"/>
            <a:ext cx="1785950" cy="442035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SA" sz="2400" b="1" dirty="0" smtClean="0">
                <a:solidFill>
                  <a:schemeClr val="tx1"/>
                </a:solidFill>
              </a:rPr>
              <a:t>2- تهتز الطبلة </a:t>
            </a:r>
            <a:endParaRPr lang="ar-EG" sz="2400" b="1" dirty="0" smtClean="0">
              <a:solidFill>
                <a:schemeClr val="tx1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2928926" y="3786190"/>
            <a:ext cx="1785950" cy="688256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SA" sz="2000" b="1" dirty="0" smtClean="0">
                <a:solidFill>
                  <a:schemeClr val="tx1"/>
                </a:solidFill>
              </a:rPr>
              <a:t>3- تهتز العظيمات الثلاث داخل الأذن .</a:t>
            </a:r>
            <a:endParaRPr lang="ar-EG" sz="2000" b="1" dirty="0" smtClean="0">
              <a:solidFill>
                <a:schemeClr val="tx1"/>
              </a:solidFill>
            </a:endParaRPr>
          </a:p>
        </p:txBody>
      </p:sp>
      <p:cxnSp>
        <p:nvCxnSpPr>
          <p:cNvPr id="40" name="رابط كسهم مستقيم 39"/>
          <p:cNvCxnSpPr/>
          <p:nvPr/>
        </p:nvCxnSpPr>
        <p:spPr>
          <a:xfrm rot="5400000">
            <a:off x="3607587" y="4607727"/>
            <a:ext cx="285752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مربع نص 40"/>
          <p:cNvSpPr txBox="1"/>
          <p:nvPr/>
        </p:nvSpPr>
        <p:spPr>
          <a:xfrm>
            <a:off x="5357818" y="4857760"/>
            <a:ext cx="2143140" cy="996033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SA" sz="2000" b="1" dirty="0" smtClean="0">
                <a:solidFill>
                  <a:schemeClr val="tx1"/>
                </a:solidFill>
              </a:rPr>
              <a:t>4- ثم تقوم الأعصاب بنقل هذه الاهتزازات إلى الدماغ ، فأسمع الصوت.</a:t>
            </a:r>
            <a:endParaRPr lang="ar-EG" sz="2000" b="1" dirty="0" smtClean="0">
              <a:solidFill>
                <a:schemeClr val="tx1"/>
              </a:solidFill>
            </a:endParaRPr>
          </a:p>
        </p:txBody>
      </p:sp>
      <p:cxnSp>
        <p:nvCxnSpPr>
          <p:cNvPr id="42" name="رابط كسهم مستقيم 41"/>
          <p:cNvCxnSpPr/>
          <p:nvPr/>
        </p:nvCxnSpPr>
        <p:spPr>
          <a:xfrm rot="10800000">
            <a:off x="5000628" y="4786322"/>
            <a:ext cx="357190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4" name="صورة 43" descr="صورة6.pn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643928">
            <a:off x="2227241" y="1018072"/>
            <a:ext cx="1371600" cy="1204912"/>
          </a:xfrm>
          <a:prstGeom prst="rect">
            <a:avLst/>
          </a:prstGeom>
        </p:spPr>
      </p:pic>
      <p:pic>
        <p:nvPicPr>
          <p:cNvPr id="30" name="صورة 29" descr="26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662" y="3500438"/>
            <a:ext cx="1095593" cy="1095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C 0.22517 0.01296 0.45034 0.02592 0.53125 0.03657 C 0.61215 0.04722 0.54878 0.05555 0.48541 0.06389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" y="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7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2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7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/>
      <p:bldP spid="14" grpId="1"/>
      <p:bldP spid="15" grpId="0"/>
      <p:bldP spid="16" grpId="0"/>
      <p:bldP spid="16" grpId="1"/>
      <p:bldP spid="17" grpId="0"/>
      <p:bldP spid="17" grpId="1"/>
      <p:bldP spid="22" grpId="0" animBg="1"/>
      <p:bldP spid="23" grpId="0"/>
      <p:bldP spid="25" grpId="0" animBg="1"/>
      <p:bldP spid="26" grpId="0"/>
      <p:bldP spid="29" grpId="0" animBg="1"/>
      <p:bldP spid="33" grpId="0"/>
      <p:bldP spid="34" grpId="0"/>
      <p:bldP spid="37" grpId="0"/>
      <p:bldP spid="38" grpId="0"/>
      <p:bldP spid="4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 rot="21415802">
            <a:off x="6724805" y="241051"/>
            <a:ext cx="1714512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القوى والطاقة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5572132" y="285728"/>
            <a:ext cx="2214578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الفصل الثاني عشر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5214942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الدرس الثاني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000496" y="283469"/>
            <a:ext cx="1571604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800" b="1" dirty="0" smtClean="0">
                <a:solidFill>
                  <a:schemeClr val="tx1"/>
                </a:solidFill>
              </a:rPr>
              <a:t> الضـــــوء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السادسة 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7786710" y="1000108"/>
            <a:ext cx="1357290" cy="44203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الضـــــــوء: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857224" y="1000108"/>
            <a:ext cx="6786610" cy="442035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شكل من أشكال الطاقة ،نحس </a:t>
            </a:r>
            <a:r>
              <a:rPr lang="ar-EG" sz="2400" b="1" dirty="0" err="1" smtClean="0">
                <a:solidFill>
                  <a:schemeClr val="tx1"/>
                </a:solidFill>
              </a:rPr>
              <a:t>به</a:t>
            </a:r>
            <a:r>
              <a:rPr lang="ar-EG" sz="2400" b="1" dirty="0" smtClean="0">
                <a:solidFill>
                  <a:schemeClr val="tx1"/>
                </a:solidFill>
              </a:rPr>
              <a:t> بواسطة العين.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7500958" y="1571612"/>
            <a:ext cx="1643042" cy="44203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مصادر الضوء: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714348" y="1571612"/>
            <a:ext cx="6786610" cy="442035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الشمس والمصابيح الكهربائية والنار.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928662" y="2000240"/>
            <a:ext cx="8215338" cy="81136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يسير الضوء في خطوط مستقية فعند إضاءة المصباح أرى أشعة مستقيمة من الضوء وكذلك أشعة الشمس تسير ملايين الأميال في خطوط مستقيمة .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7786710" y="2928934"/>
            <a:ext cx="1357290" cy="44203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الامتصاص :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1000100" y="3000372"/>
            <a:ext cx="6715172" cy="1180699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تمتص بعض الأجسام الضوء عند سقوطه عليها فالأجسام السوداء تمتص كل الضوء الساقط عليها ، بينما الأجسام البيضاء لا تمتص الضوء.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500570"/>
            <a:ext cx="23336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مربع نص 22"/>
          <p:cNvSpPr txBox="1"/>
          <p:nvPr/>
        </p:nvSpPr>
        <p:spPr>
          <a:xfrm>
            <a:off x="7929586" y="4500570"/>
            <a:ext cx="1214414" cy="44203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الانعكاس :</a:t>
            </a:r>
          </a:p>
        </p:txBody>
      </p:sp>
      <p:sp>
        <p:nvSpPr>
          <p:cNvPr id="24" name="مربع نص 23"/>
          <p:cNvSpPr txBox="1"/>
          <p:nvPr/>
        </p:nvSpPr>
        <p:spPr>
          <a:xfrm>
            <a:off x="3286116" y="4500570"/>
            <a:ext cx="4572032" cy="1180699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يحدث انعكاس الضوء عند سقوط الضوء على بعض الأجسام وارتداده عنها فيغير اتجاهه ، ثم يسير في خطوط مستقيم’,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3571868" y="857232"/>
            <a:ext cx="5572132" cy="4420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ماذا يحدث عندما يسقط الضوء على الأجسام مختلفة ؟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928662" y="1357298"/>
            <a:ext cx="8215338" cy="81136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 عندما يسقط الضوء على جسم غير شفاف تمنع نفاذ معظم الأشعة الضوئية من خلالها فيكون الضوء مثل الجدار وألواح الخشب .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143372" y="2285992"/>
            <a:ext cx="5000628" cy="442035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تكون الأجسام غير الشفافة الظلال ، 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7858148" y="2928934"/>
            <a:ext cx="1285852" cy="44203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الظـــــــــل :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929190" y="2928934"/>
            <a:ext cx="2928926" cy="1550031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منطقة معتمة تتشكل عند حجب الضوء عنها .يعتمد حجم الظل على بُـعـْـد مصدر الضوء.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428868"/>
            <a:ext cx="392909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ربع نص 12"/>
          <p:cNvSpPr txBox="1"/>
          <p:nvPr/>
        </p:nvSpPr>
        <p:spPr>
          <a:xfrm>
            <a:off x="7143768" y="4572008"/>
            <a:ext cx="2000232" cy="44203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الأجسام الشفافة  :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1785918" y="4857760"/>
            <a:ext cx="5357850" cy="81136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تسمح بنفاذ  معظم الأشعة الضوئية من خلالها وبخطوط مستقيمة .</a:t>
            </a:r>
          </a:p>
        </p:txBody>
      </p:sp>
      <p:sp>
        <p:nvSpPr>
          <p:cNvPr id="12" name="مربع نص 11"/>
          <p:cNvSpPr txBox="1"/>
          <p:nvPr/>
        </p:nvSpPr>
        <p:spPr>
          <a:xfrm rot="21415802">
            <a:off x="6724805" y="241051"/>
            <a:ext cx="1714512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القوى والطاقة 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5572132" y="285728"/>
            <a:ext cx="2214578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الفصل الثاني عشر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5214942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الدرس الثاني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4000496" y="283469"/>
            <a:ext cx="1571604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800" b="1" dirty="0" smtClean="0">
                <a:solidFill>
                  <a:schemeClr val="tx1"/>
                </a:solidFill>
              </a:rPr>
              <a:t> الضـــــوء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السادسة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 animBg="1"/>
      <p:bldP spid="11" grpId="0"/>
      <p:bldP spid="13" grpId="0" animBg="1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714744" y="857232"/>
            <a:ext cx="2428892" cy="4420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ctr"/>
            <a:r>
              <a:rPr lang="ar-EG" sz="2400" b="1" dirty="0" smtClean="0">
                <a:solidFill>
                  <a:schemeClr val="tx1"/>
                </a:solidFill>
              </a:rPr>
              <a:t>نفاذ الأجسام للضوء </a:t>
            </a:r>
          </a:p>
        </p:txBody>
      </p:sp>
      <p:cxnSp>
        <p:nvCxnSpPr>
          <p:cNvPr id="5" name="رابط كسهم مستقيم 4"/>
          <p:cNvCxnSpPr/>
          <p:nvPr/>
        </p:nvCxnSpPr>
        <p:spPr>
          <a:xfrm rot="5400000">
            <a:off x="4893074" y="1464852"/>
            <a:ext cx="215108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rot="10800000">
            <a:off x="2285984" y="1571612"/>
            <a:ext cx="557216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rot="5400000">
            <a:off x="7643040" y="178513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5400000">
            <a:off x="2072464" y="178513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5400000">
            <a:off x="4787108" y="178513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6858016" y="2000240"/>
            <a:ext cx="1571636" cy="4420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أجسام معتمة 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000496" y="2000240"/>
            <a:ext cx="2000264" cy="4420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أجسام شبه شفافة 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1500166" y="2000240"/>
            <a:ext cx="1571636" cy="4420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أجسام شفافة 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7358082" y="2643182"/>
            <a:ext cx="1785918" cy="4420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انكسار الضوء : 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2714612" y="2643182"/>
            <a:ext cx="4500594" cy="1180699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هو انحراف الضوء عن مساره عندما ينتقل بين وسطين شفافين مختلفين مثل الزجاج الماء والهواء </a:t>
            </a:r>
          </a:p>
        </p:txBody>
      </p:sp>
      <p:pic>
        <p:nvPicPr>
          <p:cNvPr id="21" name="صورة 20" descr="صورة8.p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00100" y="1714488"/>
            <a:ext cx="1500198" cy="2447926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6715140" y="3786190"/>
            <a:ext cx="2428860" cy="4420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ما لون ضوء الشمس ؟ 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71538" y="4357694"/>
            <a:ext cx="2600363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مربع نص 27"/>
          <p:cNvSpPr txBox="1"/>
          <p:nvPr/>
        </p:nvSpPr>
        <p:spPr>
          <a:xfrm>
            <a:off x="3786182" y="4357694"/>
            <a:ext cx="5357818" cy="81136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ضوء الشمس يتكون من سبعة ألوان  باستخدام المنشور يحلل الضوء إلى ألوانه السبعة.</a:t>
            </a:r>
          </a:p>
        </p:txBody>
      </p:sp>
      <p:sp>
        <p:nvSpPr>
          <p:cNvPr id="17" name="مربع نص 16"/>
          <p:cNvSpPr txBox="1"/>
          <p:nvPr/>
        </p:nvSpPr>
        <p:spPr>
          <a:xfrm rot="21415802">
            <a:off x="6724805" y="241051"/>
            <a:ext cx="1714512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القوى والطاقة 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5572132" y="285728"/>
            <a:ext cx="2214578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الفصل الثاني عشر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5214942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الدرس الثاني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4000496" y="283469"/>
            <a:ext cx="1571604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800" b="1" dirty="0" smtClean="0">
                <a:solidFill>
                  <a:schemeClr val="tx1"/>
                </a:solidFill>
              </a:rPr>
              <a:t> الضـــــوء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السادسة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  <p:bldP spid="19" grpId="0"/>
      <p:bldP spid="26" grpId="0" animBg="1"/>
      <p:bldP spid="2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071538" y="1285860"/>
            <a:ext cx="33385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7072330" y="928670"/>
            <a:ext cx="2071670" cy="4420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كيف نرى الألوان؟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4714876" y="1357298"/>
            <a:ext cx="4214842" cy="2220214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EG" sz="2400" b="1" dirty="0" smtClean="0">
                <a:solidFill>
                  <a:schemeClr val="tx1"/>
                </a:solidFill>
              </a:rPr>
              <a:t>عندما يسقط الضوء على أوراق الشجر نراها خضراء لأن الورقة تمتص كل الألوان ماعدا اللون الأخضر الذي تعكسه الورقة فنرى اللون الأخضر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3500398" y="3857628"/>
            <a:ext cx="5643602" cy="442035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الجسم الأبيض يعكس كل الألوان .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3500398" y="4857760"/>
            <a:ext cx="5643602" cy="442035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الجسم الأسود يمتص كل الألوان .</a:t>
            </a:r>
          </a:p>
        </p:txBody>
      </p:sp>
      <p:cxnSp>
        <p:nvCxnSpPr>
          <p:cNvPr id="14" name="رابط مستقيم 13"/>
          <p:cNvCxnSpPr/>
          <p:nvPr/>
        </p:nvCxnSpPr>
        <p:spPr>
          <a:xfrm rot="10800000" flipV="1">
            <a:off x="2928926" y="1557098"/>
            <a:ext cx="1500198" cy="12144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rot="10800000" flipV="1">
            <a:off x="2857488" y="1643050"/>
            <a:ext cx="1500198" cy="121444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rot="10800000" flipV="1">
            <a:off x="2928926" y="1643049"/>
            <a:ext cx="1500198" cy="121444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rot="10800000" flipV="1">
            <a:off x="2899898" y="1727870"/>
            <a:ext cx="1500198" cy="121444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rot="16200000" flipV="1">
            <a:off x="2393141" y="2250273"/>
            <a:ext cx="500066" cy="42862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 rot="16200000" flipV="1">
            <a:off x="2464579" y="2464587"/>
            <a:ext cx="357190" cy="28575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 rot="21415802">
            <a:off x="6724805" y="241051"/>
            <a:ext cx="1714512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القوى والطاقة 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5572132" y="285728"/>
            <a:ext cx="2214578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الفصل الثاني عشر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5214942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الدرس الثاني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4000496" y="283469"/>
            <a:ext cx="1571604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800" b="1" dirty="0" smtClean="0">
                <a:solidFill>
                  <a:schemeClr val="tx1"/>
                </a:solidFill>
              </a:rPr>
              <a:t> الضـــــوء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السادسة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9.p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2214554"/>
            <a:ext cx="3143240" cy="4071966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6643702" y="928670"/>
            <a:ext cx="2500298" cy="4420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كيف نرى الأجســــــام ؟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3357554" y="928670"/>
            <a:ext cx="2143140" cy="996033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000" b="1" dirty="0" smtClean="0">
                <a:solidFill>
                  <a:schemeClr val="tx1"/>
                </a:solidFill>
              </a:rPr>
              <a:t>1- يسقط الضوء على الجسم ثم ينعكس الضوء على العين .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1357290" y="1643050"/>
            <a:ext cx="1928826" cy="996033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000" b="1" dirty="0" smtClean="0">
                <a:solidFill>
                  <a:schemeClr val="tx1"/>
                </a:solidFill>
              </a:rPr>
              <a:t>2- يمر الضوء بنسيج شفاف يغطي العين يسمى القرنية 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714480" y="2786058"/>
            <a:ext cx="1785950" cy="1180699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400" b="1" dirty="0" smtClean="0">
                <a:solidFill>
                  <a:schemeClr val="tx1"/>
                </a:solidFill>
              </a:rPr>
              <a:t>3- يمر بفتحة سوداء في العين تسمى البؤبؤ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143372" y="3714752"/>
            <a:ext cx="3000396" cy="1611586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000" b="1" dirty="0" smtClean="0">
                <a:solidFill>
                  <a:schemeClr val="tx1"/>
                </a:solidFill>
              </a:rPr>
              <a:t>4- الجزء الملون من العين يسمى القزحية وهناك عضلات تعمل على توسيع وتضييق القزحية المحيطة بالبؤبؤ لتتحكم في كمية الضوء الذي يدخل في 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1428728" y="5400302"/>
            <a:ext cx="5572164" cy="996033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sz="2000" b="1" dirty="0" smtClean="0">
                <a:solidFill>
                  <a:schemeClr val="tx1"/>
                </a:solidFill>
              </a:rPr>
              <a:t>5- وبعدها يمر الضوء بالعدسة التي تكسره ، وتركزه في مؤخر العين ، فينقل العصب البصري المعلومات عن الضوء إلى الدماغ الذي يستخدمها لتكوين الصورة .</a:t>
            </a:r>
          </a:p>
        </p:txBody>
      </p:sp>
      <p:cxnSp>
        <p:nvCxnSpPr>
          <p:cNvPr id="13" name="رابط كسهم مستقيم 12"/>
          <p:cNvCxnSpPr/>
          <p:nvPr/>
        </p:nvCxnSpPr>
        <p:spPr>
          <a:xfrm rot="16200000" flipH="1">
            <a:off x="5393537" y="1535893"/>
            <a:ext cx="114300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>
            <a:stCxn id="8" idx="3"/>
          </p:cNvCxnSpPr>
          <p:nvPr/>
        </p:nvCxnSpPr>
        <p:spPr>
          <a:xfrm>
            <a:off x="3286116" y="2141067"/>
            <a:ext cx="5286412" cy="1145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>
            <a:stCxn id="9" idx="3"/>
          </p:cNvCxnSpPr>
          <p:nvPr/>
        </p:nvCxnSpPr>
        <p:spPr>
          <a:xfrm>
            <a:off x="3500430" y="3376408"/>
            <a:ext cx="5000660" cy="671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>
            <a:stCxn id="10" idx="3"/>
          </p:cNvCxnSpPr>
          <p:nvPr/>
        </p:nvCxnSpPr>
        <p:spPr>
          <a:xfrm flipV="1">
            <a:off x="7143768" y="3571876"/>
            <a:ext cx="1357322" cy="948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>
            <a:stCxn id="11" idx="3"/>
          </p:cNvCxnSpPr>
          <p:nvPr/>
        </p:nvCxnSpPr>
        <p:spPr>
          <a:xfrm flipV="1">
            <a:off x="7000892" y="3429002"/>
            <a:ext cx="1928826" cy="24693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ربع نص 25"/>
          <p:cNvSpPr txBox="1"/>
          <p:nvPr/>
        </p:nvSpPr>
        <p:spPr>
          <a:xfrm rot="21415802">
            <a:off x="6724805" y="241051"/>
            <a:ext cx="1714512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القوى والطاقة </a:t>
            </a:r>
          </a:p>
        </p:txBody>
      </p:sp>
      <p:sp>
        <p:nvSpPr>
          <p:cNvPr id="27" name="مربع نص 26"/>
          <p:cNvSpPr txBox="1"/>
          <p:nvPr/>
        </p:nvSpPr>
        <p:spPr>
          <a:xfrm>
            <a:off x="5572132" y="285728"/>
            <a:ext cx="2214578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الفصل الثاني عشر</a:t>
            </a:r>
          </a:p>
        </p:txBody>
      </p:sp>
      <p:sp>
        <p:nvSpPr>
          <p:cNvPr id="28" name="مربع نص 27"/>
          <p:cNvSpPr txBox="1"/>
          <p:nvPr/>
        </p:nvSpPr>
        <p:spPr>
          <a:xfrm>
            <a:off x="5214942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الدرس الثاني</a:t>
            </a:r>
          </a:p>
        </p:txBody>
      </p:sp>
      <p:sp>
        <p:nvSpPr>
          <p:cNvPr id="29" name="مربع نص 28"/>
          <p:cNvSpPr txBox="1"/>
          <p:nvPr/>
        </p:nvSpPr>
        <p:spPr>
          <a:xfrm>
            <a:off x="4000496" y="283469"/>
            <a:ext cx="1571604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800" b="1" dirty="0" smtClean="0">
                <a:solidFill>
                  <a:schemeClr val="tx1"/>
                </a:solidFill>
              </a:rPr>
              <a:t> الضـــــوء</a:t>
            </a:r>
          </a:p>
        </p:txBody>
      </p:sp>
      <p:sp>
        <p:nvSpPr>
          <p:cNvPr id="30" name="مربع نص 29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السادسة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ربع نص 16"/>
          <p:cNvSpPr txBox="1"/>
          <p:nvPr/>
        </p:nvSpPr>
        <p:spPr>
          <a:xfrm>
            <a:off x="7643834" y="857232"/>
            <a:ext cx="150016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EG" sz="2800" b="1" dirty="0" smtClean="0"/>
              <a:t>ما الطقس؟</a:t>
            </a:r>
            <a:endParaRPr lang="ar-EG" sz="2800" b="1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928662" y="857232"/>
            <a:ext cx="650082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/>
              <a:t>تعرف أن الهواء يحيط بنا ، ويحرك بعض الأشياء من حولنا وهو جزء من </a:t>
            </a:r>
            <a:endParaRPr lang="ar-EG" sz="2800" b="1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3428992" y="1324261"/>
            <a:ext cx="157163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الغلاف الجوي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cxnSp>
        <p:nvCxnSpPr>
          <p:cNvPr id="25" name="رابط كسهم مستقيم 24"/>
          <p:cNvCxnSpPr/>
          <p:nvPr/>
        </p:nvCxnSpPr>
        <p:spPr>
          <a:xfrm>
            <a:off x="5000631" y="1785927"/>
            <a:ext cx="1500195" cy="6429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مربع نص 27"/>
          <p:cNvSpPr txBox="1"/>
          <p:nvPr/>
        </p:nvSpPr>
        <p:spPr>
          <a:xfrm>
            <a:off x="2643174" y="2500306"/>
            <a:ext cx="6357950" cy="1292662"/>
          </a:xfrm>
          <a:prstGeom prst="rect">
            <a:avLst/>
          </a:prstGeom>
          <a:noFill/>
        </p:spPr>
        <p:txBody>
          <a:bodyPr wrap="square" lIns="0" tIns="0" rIns="0" bIns="0" rtlCol="1" anchor="ctr" anchorCtr="0">
            <a:spAutoFit/>
          </a:bodyPr>
          <a:lstStyle/>
          <a:p>
            <a:pPr algn="justLow"/>
            <a:r>
              <a:rPr lang="ar-EG" sz="2800" b="1" dirty="0" smtClean="0"/>
              <a:t>غطاء من عدة طبقات من الغازات ودقائق الغبار يحيط بالأرض وتحدث ظواهر              في طبقته الأقرب إلى الأرض </a:t>
            </a:r>
            <a:endParaRPr lang="ar-EG" sz="28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5286380" y="2928934"/>
            <a:ext cx="100013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الطقس </a:t>
            </a:r>
            <a:endParaRPr lang="ar-EG" b="1" dirty="0">
              <a:solidFill>
                <a:srgbClr val="FF0000"/>
              </a:solidFill>
            </a:endParaRPr>
          </a:p>
        </p:txBody>
      </p:sp>
      <p:cxnSp>
        <p:nvCxnSpPr>
          <p:cNvPr id="30" name="رابط كسهم مستقيم 29"/>
          <p:cNvCxnSpPr>
            <a:stCxn id="29" idx="2"/>
          </p:cNvCxnSpPr>
          <p:nvPr/>
        </p:nvCxnSpPr>
        <p:spPr>
          <a:xfrm rot="5400000">
            <a:off x="5012205" y="3869205"/>
            <a:ext cx="119129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مربع نص 32"/>
          <p:cNvSpPr txBox="1"/>
          <p:nvPr/>
        </p:nvSpPr>
        <p:spPr>
          <a:xfrm>
            <a:off x="1500166" y="4572008"/>
            <a:ext cx="3857652" cy="861774"/>
          </a:xfrm>
          <a:prstGeom prst="rect">
            <a:avLst/>
          </a:prstGeom>
          <a:noFill/>
        </p:spPr>
        <p:txBody>
          <a:bodyPr wrap="square" lIns="0" tIns="0" rIns="0" bIns="0" rtlCol="1" anchor="ctr" anchorCtr="0">
            <a:spAutoFit/>
          </a:bodyPr>
          <a:lstStyle/>
          <a:p>
            <a:pPr algn="justLow"/>
            <a:r>
              <a:rPr lang="ar-EG" sz="2800" b="1" dirty="0" smtClean="0"/>
              <a:t>حالة الجو في مكان معين خلال يوم أو عدة أيام</a:t>
            </a:r>
          </a:p>
        </p:txBody>
      </p:sp>
      <p:sp>
        <p:nvSpPr>
          <p:cNvPr id="11" name="مربع نص 10"/>
          <p:cNvSpPr txBox="1"/>
          <p:nvPr/>
        </p:nvSpPr>
        <p:spPr>
          <a:xfrm rot="171244">
            <a:off x="6724805" y="271829"/>
            <a:ext cx="1714512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الطقس والمناخ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6000760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الفصل السابع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5214942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الدرس الأول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3357554" y="357166"/>
            <a:ext cx="2071670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عناصر الطقس 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الرابعة </a:t>
            </a:r>
          </a:p>
        </p:txBody>
      </p:sp>
    </p:spTree>
    <p:extLst>
      <p:ext uri="{BB962C8B-B14F-4D97-AF65-F5344CB8AC3E}">
        <p14:creationId xmlns:p14="http://schemas.microsoft.com/office/powerpoint/2010/main" xmlns="" val="183719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3" grpId="0" animBg="1"/>
      <p:bldP spid="28" grpId="0"/>
      <p:bldP spid="29" grpId="0" animBg="1"/>
      <p:bldP spid="3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1.p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7" y="857233"/>
            <a:ext cx="2928958" cy="777218"/>
          </a:xfrm>
          <a:prstGeom prst="rect">
            <a:avLst/>
          </a:prstGeom>
        </p:spPr>
      </p:pic>
      <p:cxnSp>
        <p:nvCxnSpPr>
          <p:cNvPr id="6" name="رابط كسهم مستقيم 5"/>
          <p:cNvCxnSpPr/>
          <p:nvPr/>
        </p:nvCxnSpPr>
        <p:spPr>
          <a:xfrm rot="5400000">
            <a:off x="4893074" y="1679166"/>
            <a:ext cx="215108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rot="10800000">
            <a:off x="2285984" y="1785926"/>
            <a:ext cx="557216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5400000">
            <a:off x="7643040" y="199944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5400000">
            <a:off x="2072464" y="199944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5400000">
            <a:off x="5930116" y="199944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rot="5400000">
            <a:off x="3713950" y="199944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7286644" y="2357430"/>
            <a:ext cx="1285884" cy="442035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ctr"/>
            <a:r>
              <a:rPr lang="ar-EG" sz="2400" b="1" dirty="0" smtClean="0">
                <a:solidFill>
                  <a:schemeClr val="tx1"/>
                </a:solidFill>
              </a:rPr>
              <a:t>القيـــــــاس 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5286380" y="2357430"/>
            <a:ext cx="1571636" cy="442035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ctr"/>
            <a:r>
              <a:rPr lang="ar-EG" sz="2400" b="1" dirty="0" smtClean="0">
                <a:solidFill>
                  <a:schemeClr val="tx1"/>
                </a:solidFill>
              </a:rPr>
              <a:t>أدوات علمية 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3071802" y="2357430"/>
            <a:ext cx="1571636" cy="442035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ctr"/>
            <a:r>
              <a:rPr lang="ar-EG" sz="2400" b="1" dirty="0" smtClean="0">
                <a:solidFill>
                  <a:schemeClr val="tx1"/>
                </a:solidFill>
              </a:rPr>
              <a:t>تنظيم البيانات 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1285852" y="2357430"/>
            <a:ext cx="1571636" cy="442035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ctr"/>
            <a:r>
              <a:rPr lang="ar-EG" sz="2400" b="1" dirty="0" smtClean="0">
                <a:solidFill>
                  <a:schemeClr val="tx1"/>
                </a:solidFill>
              </a:rPr>
              <a:t>المصطلحات 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7072330" y="2857496"/>
            <a:ext cx="1714480" cy="349702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b="1" dirty="0" smtClean="0">
                <a:solidFill>
                  <a:schemeClr val="tx1"/>
                </a:solidFill>
              </a:rPr>
              <a:t>قياس درجة الحرارة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7072330" y="3357562"/>
            <a:ext cx="1714480" cy="349702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b="1" dirty="0" smtClean="0">
                <a:solidFill>
                  <a:schemeClr val="tx1"/>
                </a:solidFill>
              </a:rPr>
              <a:t>قياس الطــــــــــــول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7215206" y="3929066"/>
            <a:ext cx="1571604" cy="349702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b="1" dirty="0" smtClean="0">
                <a:solidFill>
                  <a:schemeClr val="tx1"/>
                </a:solidFill>
              </a:rPr>
              <a:t>قياس الكتـــــلــــــة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7072330" y="4572008"/>
            <a:ext cx="1714480" cy="349702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b="1" dirty="0" smtClean="0">
                <a:solidFill>
                  <a:schemeClr val="tx1"/>
                </a:solidFill>
              </a:rPr>
              <a:t>قياس الـــــــــــوزن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7000892" y="5214950"/>
            <a:ext cx="1785918" cy="349702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b="1" dirty="0" smtClean="0">
                <a:solidFill>
                  <a:schemeClr val="tx1"/>
                </a:solidFill>
              </a:rPr>
              <a:t>قياس حجم السؤال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7000892" y="5715016"/>
            <a:ext cx="1785918" cy="349702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justLow"/>
            <a:r>
              <a:rPr lang="ar-EG" b="1" dirty="0" smtClean="0">
                <a:solidFill>
                  <a:schemeClr val="tx1"/>
                </a:solidFill>
              </a:rPr>
              <a:t>قياس الســـــــرعـة</a:t>
            </a:r>
          </a:p>
        </p:txBody>
      </p:sp>
      <p:cxnSp>
        <p:nvCxnSpPr>
          <p:cNvPr id="24" name="رابط كسهم مستقيم 23"/>
          <p:cNvCxnSpPr/>
          <p:nvPr/>
        </p:nvCxnSpPr>
        <p:spPr>
          <a:xfrm rot="10800000">
            <a:off x="8715404" y="3070222"/>
            <a:ext cx="21431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 rot="10800000">
            <a:off x="8715404" y="3500438"/>
            <a:ext cx="21431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/>
          <p:nvPr/>
        </p:nvCxnSpPr>
        <p:spPr>
          <a:xfrm rot="10800000">
            <a:off x="8715404" y="4071942"/>
            <a:ext cx="21431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رابط كسهم مستقيم 26"/>
          <p:cNvCxnSpPr/>
          <p:nvPr/>
        </p:nvCxnSpPr>
        <p:spPr>
          <a:xfrm rot="10800000">
            <a:off x="8715404" y="4714884"/>
            <a:ext cx="21431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/>
          <p:nvPr/>
        </p:nvCxnSpPr>
        <p:spPr>
          <a:xfrm rot="10800000">
            <a:off x="8715404" y="5427675"/>
            <a:ext cx="21431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رابط كسهم مستقيم 28"/>
          <p:cNvCxnSpPr/>
          <p:nvPr/>
        </p:nvCxnSpPr>
        <p:spPr>
          <a:xfrm rot="10800000">
            <a:off x="8715404" y="5927741"/>
            <a:ext cx="21431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 rot="5400000">
            <a:off x="7286644" y="4285462"/>
            <a:ext cx="328614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كسهم مستقيم 35"/>
          <p:cNvCxnSpPr/>
          <p:nvPr/>
        </p:nvCxnSpPr>
        <p:spPr>
          <a:xfrm rot="10800000">
            <a:off x="8501090" y="2643182"/>
            <a:ext cx="42862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9" name="صورة 38" descr="صورة3.p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2928934"/>
            <a:ext cx="736651" cy="1114421"/>
          </a:xfrm>
          <a:prstGeom prst="rect">
            <a:avLst/>
          </a:prstGeom>
        </p:spPr>
      </p:pic>
      <p:pic>
        <p:nvPicPr>
          <p:cNvPr id="41" name="صورة 40" descr="صورة4.p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2571744"/>
            <a:ext cx="1195501" cy="1771646"/>
          </a:xfrm>
          <a:prstGeom prst="rect">
            <a:avLst/>
          </a:prstGeom>
        </p:spPr>
      </p:pic>
      <p:pic>
        <p:nvPicPr>
          <p:cNvPr id="44" name="صورة 43" descr="صورة5.pn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5286388"/>
            <a:ext cx="1042046" cy="771515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429132"/>
            <a:ext cx="1476504" cy="102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مربع نص 45"/>
          <p:cNvSpPr txBox="1"/>
          <p:nvPr/>
        </p:nvSpPr>
        <p:spPr>
          <a:xfrm>
            <a:off x="3000364" y="3000372"/>
            <a:ext cx="1571636" cy="38048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ctr"/>
            <a:r>
              <a:rPr lang="ar-EG" sz="2000" b="1" dirty="0" smtClean="0">
                <a:solidFill>
                  <a:schemeClr val="tx1"/>
                </a:solidFill>
              </a:rPr>
              <a:t>خرائط </a:t>
            </a:r>
            <a:endParaRPr lang="ar-EG" sz="2400" b="1" dirty="0" smtClean="0">
              <a:solidFill>
                <a:schemeClr val="tx1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3000364" y="3643314"/>
            <a:ext cx="1571636" cy="38048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ctr"/>
            <a:r>
              <a:rPr lang="ar-EG" sz="2000" b="1" dirty="0" smtClean="0">
                <a:solidFill>
                  <a:schemeClr val="tx1"/>
                </a:solidFill>
              </a:rPr>
              <a:t>جداول بيانية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7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2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7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2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7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2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7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2" dur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46" grpId="0"/>
      <p:bldP spid="4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46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791982"/>
            <a:ext cx="8215338" cy="6066018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928794" y="857232"/>
            <a:ext cx="6000792" cy="688256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72000" bIns="36000" rtlCol="1" anchor="ctr" anchorCtr="0">
            <a:spAutoFit/>
          </a:bodyPr>
          <a:lstStyle/>
          <a:p>
            <a:pPr algn="ctr"/>
            <a:r>
              <a:rPr lang="ar-EG" sz="4000" b="1" dirty="0" smtClean="0">
                <a:solidFill>
                  <a:srgbClr val="FFFF00"/>
                </a:solidFill>
              </a:rPr>
              <a:t>السلام عليكم ورحمة الله وبركاتــه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ربع نص 20"/>
          <p:cNvSpPr txBox="1"/>
          <p:nvPr/>
        </p:nvSpPr>
        <p:spPr>
          <a:xfrm>
            <a:off x="4500562" y="2857496"/>
            <a:ext cx="1214446" cy="8617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1" anchor="ctr" anchorCtr="0">
            <a:spAutoFit/>
          </a:bodyPr>
          <a:lstStyle/>
          <a:p>
            <a:pPr algn="justLow"/>
            <a:r>
              <a:rPr lang="ar-EG" sz="2800" b="1" dirty="0" smtClean="0"/>
              <a:t>عناصر الطـقــــس 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5929322" y="2214554"/>
            <a:ext cx="16430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1" anchor="ctr" anchorCtr="0">
            <a:spAutoFit/>
          </a:bodyPr>
          <a:lstStyle/>
          <a:p>
            <a:pPr algn="justLow"/>
            <a:r>
              <a:rPr lang="ar-EG" sz="2400" b="1" dirty="0" smtClean="0"/>
              <a:t>درجـة الحرارة </a:t>
            </a:r>
          </a:p>
        </p:txBody>
      </p:sp>
      <p:sp>
        <p:nvSpPr>
          <p:cNvPr id="24" name="مربع نص 23"/>
          <p:cNvSpPr txBox="1"/>
          <p:nvPr/>
        </p:nvSpPr>
        <p:spPr>
          <a:xfrm>
            <a:off x="2643174" y="2436491"/>
            <a:ext cx="1214446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1" anchor="ctr" anchorCtr="0">
            <a:spAutoFit/>
          </a:bodyPr>
          <a:lstStyle/>
          <a:p>
            <a:pPr algn="justLow"/>
            <a:r>
              <a:rPr lang="ar-EG" sz="3200" b="1" dirty="0" smtClean="0"/>
              <a:t>الهطول</a:t>
            </a:r>
          </a:p>
        </p:txBody>
      </p:sp>
      <p:sp>
        <p:nvSpPr>
          <p:cNvPr id="25" name="مربع نص 24"/>
          <p:cNvSpPr txBox="1"/>
          <p:nvPr/>
        </p:nvSpPr>
        <p:spPr>
          <a:xfrm>
            <a:off x="2786050" y="4151003"/>
            <a:ext cx="1214446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1" anchor="ctr" anchorCtr="0">
            <a:spAutoFit/>
          </a:bodyPr>
          <a:lstStyle/>
          <a:p>
            <a:pPr algn="justLow"/>
            <a:r>
              <a:rPr lang="ar-EG" sz="3200" b="1" dirty="0" smtClean="0"/>
              <a:t>الريــاح</a:t>
            </a:r>
          </a:p>
        </p:txBody>
      </p:sp>
      <p:sp>
        <p:nvSpPr>
          <p:cNvPr id="28" name="مربع نص 27"/>
          <p:cNvSpPr txBox="1"/>
          <p:nvPr/>
        </p:nvSpPr>
        <p:spPr>
          <a:xfrm>
            <a:off x="6215074" y="3786190"/>
            <a:ext cx="1214446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1" anchor="ctr" anchorCtr="0">
            <a:spAutoFit/>
          </a:bodyPr>
          <a:lstStyle/>
          <a:p>
            <a:pPr algn="justLow"/>
            <a:r>
              <a:rPr lang="ar-EG" sz="3200" b="1" dirty="0" smtClean="0"/>
              <a:t>الضغـــط</a:t>
            </a:r>
          </a:p>
        </p:txBody>
      </p:sp>
      <p:sp>
        <p:nvSpPr>
          <p:cNvPr id="29" name="مربع نص 28"/>
          <p:cNvSpPr txBox="1"/>
          <p:nvPr/>
        </p:nvSpPr>
        <p:spPr>
          <a:xfrm>
            <a:off x="928662" y="1285860"/>
            <a:ext cx="2714644" cy="830997"/>
          </a:xfrm>
          <a:prstGeom prst="rect">
            <a:avLst/>
          </a:prstGeom>
          <a:noFill/>
        </p:spPr>
        <p:txBody>
          <a:bodyPr wrap="square" lIns="0" tIns="0" rIns="0" bIns="0" rtlCol="1" anchor="ctr" anchorCtr="0">
            <a:spAutoFit/>
          </a:bodyPr>
          <a:lstStyle/>
          <a:p>
            <a:pPr algn="justLow"/>
            <a:r>
              <a:rPr lang="ar-EG" b="1" dirty="0" smtClean="0"/>
              <a:t>الماء المتساقط من الغلاف الجوي على الأرض , ويكون على شكل مطر أو ثلج أو برد .</a:t>
            </a:r>
          </a:p>
        </p:txBody>
      </p:sp>
      <p:sp>
        <p:nvSpPr>
          <p:cNvPr id="30" name="مربع نص 29"/>
          <p:cNvSpPr txBox="1"/>
          <p:nvPr/>
        </p:nvSpPr>
        <p:spPr>
          <a:xfrm>
            <a:off x="1142976" y="4786322"/>
            <a:ext cx="2714644" cy="830997"/>
          </a:xfrm>
          <a:prstGeom prst="rect">
            <a:avLst/>
          </a:prstGeom>
          <a:noFill/>
        </p:spPr>
        <p:txBody>
          <a:bodyPr wrap="square" lIns="0" tIns="0" rIns="0" bIns="0" rtlCol="1" anchor="ctr" anchorCtr="0">
            <a:spAutoFit/>
          </a:bodyPr>
          <a:lstStyle/>
          <a:p>
            <a:pPr algn="justLow"/>
            <a:r>
              <a:rPr lang="ar-EG" b="1" dirty="0" smtClean="0"/>
              <a:t>هي الرياح المتحرك الذي أحس </a:t>
            </a:r>
            <a:r>
              <a:rPr lang="ar-EG" b="1" dirty="0" err="1" smtClean="0"/>
              <a:t>به</a:t>
            </a:r>
            <a:r>
              <a:rPr lang="ar-EG" b="1" dirty="0" smtClean="0"/>
              <a:t> وتتغير حالة الطقس بتغير سرعة الرياح .</a:t>
            </a:r>
          </a:p>
        </p:txBody>
      </p:sp>
      <p:sp>
        <p:nvSpPr>
          <p:cNvPr id="31" name="مربع نص 30"/>
          <p:cNvSpPr txBox="1"/>
          <p:nvPr/>
        </p:nvSpPr>
        <p:spPr>
          <a:xfrm>
            <a:off x="6429356" y="4572008"/>
            <a:ext cx="2714644" cy="830997"/>
          </a:xfrm>
          <a:prstGeom prst="rect">
            <a:avLst/>
          </a:prstGeom>
          <a:noFill/>
        </p:spPr>
        <p:txBody>
          <a:bodyPr wrap="square" lIns="0" tIns="0" rIns="0" bIns="0" rtlCol="1" anchor="ctr" anchorCtr="0">
            <a:spAutoFit/>
          </a:bodyPr>
          <a:lstStyle/>
          <a:p>
            <a:pPr algn="justLow"/>
            <a:r>
              <a:rPr lang="ar-EG" b="1" dirty="0" smtClean="0"/>
              <a:t>للهواء وزن يضغط </a:t>
            </a:r>
            <a:r>
              <a:rPr lang="ar-EG" b="1" dirty="0" err="1" smtClean="0"/>
              <a:t>به</a:t>
            </a:r>
            <a:r>
              <a:rPr lang="ar-EG" b="1" dirty="0" smtClean="0"/>
              <a:t> على الأشياء ويؤثر على حركة الهواء والرياح فتتغير حالة الطقس .</a:t>
            </a:r>
          </a:p>
        </p:txBody>
      </p:sp>
      <p:sp>
        <p:nvSpPr>
          <p:cNvPr id="32" name="مربع نص 31"/>
          <p:cNvSpPr txBox="1"/>
          <p:nvPr/>
        </p:nvSpPr>
        <p:spPr>
          <a:xfrm>
            <a:off x="6429356" y="1071546"/>
            <a:ext cx="2714644" cy="553998"/>
          </a:xfrm>
          <a:prstGeom prst="rect">
            <a:avLst/>
          </a:prstGeom>
          <a:noFill/>
        </p:spPr>
        <p:txBody>
          <a:bodyPr wrap="square" lIns="0" tIns="0" rIns="0" bIns="0" rtlCol="1" anchor="ctr" anchorCtr="0">
            <a:spAutoFit/>
          </a:bodyPr>
          <a:lstStyle/>
          <a:p>
            <a:pPr algn="justLow"/>
            <a:r>
              <a:rPr lang="ar-EG" b="1" dirty="0" smtClean="0"/>
              <a:t>هي مقياس مدى سخونة الشيء وبرودته وتقاس بالـ ( ثرمومتر )</a:t>
            </a:r>
          </a:p>
        </p:txBody>
      </p:sp>
      <p:pic>
        <p:nvPicPr>
          <p:cNvPr id="34" name="صورة 33" descr="صورة3.p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785794"/>
            <a:ext cx="689742" cy="1428760"/>
          </a:xfrm>
          <a:prstGeom prst="rect">
            <a:avLst/>
          </a:prstGeom>
        </p:spPr>
      </p:pic>
      <p:pic>
        <p:nvPicPr>
          <p:cNvPr id="36" name="صورة 35" descr="صورة4.p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785794"/>
            <a:ext cx="909747" cy="1762123"/>
          </a:xfrm>
          <a:prstGeom prst="rect">
            <a:avLst/>
          </a:prstGeom>
        </p:spPr>
      </p:pic>
      <p:pic>
        <p:nvPicPr>
          <p:cNvPr id="38" name="صورة 37" descr="صورة5.p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5257801"/>
            <a:ext cx="1214446" cy="1600199"/>
          </a:xfrm>
          <a:prstGeom prst="rect">
            <a:avLst/>
          </a:prstGeom>
        </p:spPr>
      </p:pic>
      <p:pic>
        <p:nvPicPr>
          <p:cNvPr id="41" name="صورة 40" descr="صورة7.pn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0962" y="3071810"/>
            <a:ext cx="1443038" cy="1433017"/>
          </a:xfrm>
          <a:prstGeom prst="rect">
            <a:avLst/>
          </a:prstGeom>
        </p:spPr>
      </p:pic>
      <p:pic>
        <p:nvPicPr>
          <p:cNvPr id="42" name="صورة 41" descr="صورة6.png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290" y="3286124"/>
            <a:ext cx="889699" cy="1260830"/>
          </a:xfrm>
          <a:prstGeom prst="rect">
            <a:avLst/>
          </a:prstGeom>
        </p:spPr>
      </p:pic>
      <p:sp>
        <p:nvSpPr>
          <p:cNvPr id="43" name="مربع نص 42"/>
          <p:cNvSpPr txBox="1"/>
          <p:nvPr/>
        </p:nvSpPr>
        <p:spPr>
          <a:xfrm>
            <a:off x="6858016" y="3286124"/>
            <a:ext cx="928694" cy="276999"/>
          </a:xfrm>
          <a:prstGeom prst="rect">
            <a:avLst/>
          </a:prstGeom>
          <a:noFill/>
        </p:spPr>
        <p:txBody>
          <a:bodyPr wrap="square" lIns="0" tIns="0" rIns="0" bIns="0" rtlCol="1" anchor="ctr" anchorCtr="0">
            <a:spAutoFit/>
          </a:bodyPr>
          <a:lstStyle/>
          <a:p>
            <a:pPr algn="justLow"/>
            <a:r>
              <a:rPr lang="ar-EG" b="1" dirty="0" smtClean="0"/>
              <a:t>البارومتر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1928794" y="3714752"/>
            <a:ext cx="928694" cy="276999"/>
          </a:xfrm>
          <a:prstGeom prst="rect">
            <a:avLst/>
          </a:prstGeom>
          <a:noFill/>
        </p:spPr>
        <p:txBody>
          <a:bodyPr wrap="square" lIns="0" tIns="0" rIns="0" bIns="0" rtlCol="1" anchor="ctr" anchorCtr="0">
            <a:spAutoFit/>
          </a:bodyPr>
          <a:lstStyle/>
          <a:p>
            <a:pPr algn="justLow"/>
            <a:r>
              <a:rPr lang="ar-EG" b="1" dirty="0" smtClean="0"/>
              <a:t>الأنيمومتر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2428860" y="6581001"/>
            <a:ext cx="928694" cy="276999"/>
          </a:xfrm>
          <a:prstGeom prst="rect">
            <a:avLst/>
          </a:prstGeom>
          <a:noFill/>
        </p:spPr>
        <p:txBody>
          <a:bodyPr wrap="square" lIns="0" tIns="0" rIns="0" bIns="0" rtlCol="1" anchor="ctr" anchorCtr="0">
            <a:spAutoFit/>
          </a:bodyPr>
          <a:lstStyle/>
          <a:p>
            <a:pPr algn="justLow"/>
            <a:r>
              <a:rPr lang="ar-EG" b="1" dirty="0" smtClean="0"/>
              <a:t>السهم الدوار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4286248" y="2366183"/>
            <a:ext cx="1000132" cy="276999"/>
          </a:xfrm>
          <a:prstGeom prst="rect">
            <a:avLst/>
          </a:prstGeom>
          <a:noFill/>
        </p:spPr>
        <p:txBody>
          <a:bodyPr wrap="square" lIns="0" tIns="0" rIns="0" bIns="0" rtlCol="1" anchor="ctr" anchorCtr="0">
            <a:spAutoFit/>
          </a:bodyPr>
          <a:lstStyle/>
          <a:p>
            <a:pPr algn="justLow"/>
            <a:r>
              <a:rPr lang="ar-EG" b="1" dirty="0" smtClean="0"/>
              <a:t>مقياس المطر</a:t>
            </a:r>
          </a:p>
        </p:txBody>
      </p:sp>
      <p:sp>
        <p:nvSpPr>
          <p:cNvPr id="23" name="مربع نص 22"/>
          <p:cNvSpPr txBox="1"/>
          <p:nvPr/>
        </p:nvSpPr>
        <p:spPr>
          <a:xfrm rot="171244">
            <a:off x="6724805" y="271829"/>
            <a:ext cx="1714512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الطقس والمناخ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6000760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الفصل السابع</a:t>
            </a:r>
          </a:p>
        </p:txBody>
      </p:sp>
      <p:sp>
        <p:nvSpPr>
          <p:cNvPr id="27" name="مربع نص 26"/>
          <p:cNvSpPr txBox="1"/>
          <p:nvPr/>
        </p:nvSpPr>
        <p:spPr>
          <a:xfrm>
            <a:off x="5214942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الدرس الأول</a:t>
            </a:r>
          </a:p>
        </p:txBody>
      </p:sp>
      <p:sp>
        <p:nvSpPr>
          <p:cNvPr id="33" name="مربع نص 32"/>
          <p:cNvSpPr txBox="1"/>
          <p:nvPr/>
        </p:nvSpPr>
        <p:spPr>
          <a:xfrm>
            <a:off x="3357554" y="357166"/>
            <a:ext cx="2071670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عناصر المناخ</a:t>
            </a:r>
          </a:p>
        </p:txBody>
      </p:sp>
      <p:sp>
        <p:nvSpPr>
          <p:cNvPr id="35" name="مربع نص 34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الرابعة </a:t>
            </a:r>
          </a:p>
        </p:txBody>
      </p:sp>
    </p:spTree>
    <p:extLst>
      <p:ext uri="{BB962C8B-B14F-4D97-AF65-F5344CB8AC3E}">
        <p14:creationId xmlns:p14="http://schemas.microsoft.com/office/powerpoint/2010/main" xmlns="" val="254098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8" grpId="0" animBg="1"/>
      <p:bldP spid="29" grpId="0"/>
      <p:bldP spid="30" grpId="0"/>
      <p:bldP spid="31" grpId="0"/>
      <p:bldP spid="32" grpId="0"/>
      <p:bldP spid="43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/>
          <p:cNvSpPr txBox="1"/>
          <p:nvPr/>
        </p:nvSpPr>
        <p:spPr>
          <a:xfrm>
            <a:off x="5857884" y="926411"/>
            <a:ext cx="3286116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108000" bIns="0" rtlCol="1" anchor="ctr" anchorCtr="0">
            <a:spAutoFit/>
          </a:bodyPr>
          <a:lstStyle/>
          <a:p>
            <a:pPr algn="justLow"/>
            <a:r>
              <a:rPr lang="ar-EG" sz="2800" b="1" dirty="0" smtClean="0"/>
              <a:t>كيف أتوقع حالة الطقس ؟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1714512" cy="240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مربع نص 10"/>
          <p:cNvSpPr txBox="1"/>
          <p:nvPr/>
        </p:nvSpPr>
        <p:spPr>
          <a:xfrm>
            <a:off x="2857488" y="1569353"/>
            <a:ext cx="6215074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1" anchor="ctr" anchorCtr="0">
            <a:spAutoFit/>
          </a:bodyPr>
          <a:lstStyle/>
          <a:p>
            <a:pPr algn="justLow"/>
            <a:r>
              <a:rPr lang="ar-EG" sz="2800" b="1" dirty="0" smtClean="0"/>
              <a:t>يستخدم العلماء أدوات خاصة لجمع بيانات الطقس </a:t>
            </a:r>
          </a:p>
        </p:txBody>
      </p:sp>
      <p:cxnSp>
        <p:nvCxnSpPr>
          <p:cNvPr id="13" name="رابط مستقيم 12"/>
          <p:cNvCxnSpPr/>
          <p:nvPr/>
        </p:nvCxnSpPr>
        <p:spPr>
          <a:xfrm rot="16200000" flipH="1">
            <a:off x="5607851" y="2178835"/>
            <a:ext cx="357192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rot="10800000">
            <a:off x="3929058" y="2357431"/>
            <a:ext cx="364333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 rot="5400000">
            <a:off x="3751257" y="253523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مربع نص 23"/>
          <p:cNvSpPr txBox="1"/>
          <p:nvPr/>
        </p:nvSpPr>
        <p:spPr>
          <a:xfrm>
            <a:off x="6715172" y="2714620"/>
            <a:ext cx="1643042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1" anchor="ctr" anchorCtr="0">
            <a:spAutoFit/>
          </a:bodyPr>
          <a:lstStyle/>
          <a:p>
            <a:pPr algn="ctr"/>
            <a:r>
              <a:rPr lang="ar-EG" sz="3200" b="1" dirty="0" smtClean="0"/>
              <a:t>البالونات </a:t>
            </a:r>
            <a:endParaRPr lang="ar-EG" b="1" dirty="0" smtClean="0"/>
          </a:p>
        </p:txBody>
      </p:sp>
      <p:sp>
        <p:nvSpPr>
          <p:cNvPr id="25" name="مربع نص 24"/>
          <p:cNvSpPr txBox="1"/>
          <p:nvPr/>
        </p:nvSpPr>
        <p:spPr>
          <a:xfrm>
            <a:off x="2500298" y="2714620"/>
            <a:ext cx="2500330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1" anchor="ctr" anchorCtr="0">
            <a:spAutoFit/>
          </a:bodyPr>
          <a:lstStyle/>
          <a:p>
            <a:pPr algn="ctr"/>
            <a:r>
              <a:rPr lang="ar-EG" sz="2800" b="1" dirty="0" smtClean="0"/>
              <a:t>الأقمار الاصطناعية </a:t>
            </a:r>
          </a:p>
        </p:txBody>
      </p:sp>
      <p:cxnSp>
        <p:nvCxnSpPr>
          <p:cNvPr id="26" name="رابط كسهم مستقيم 25"/>
          <p:cNvCxnSpPr/>
          <p:nvPr/>
        </p:nvCxnSpPr>
        <p:spPr>
          <a:xfrm rot="5400000">
            <a:off x="7394595" y="253523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مربع نص 26"/>
          <p:cNvSpPr txBox="1"/>
          <p:nvPr/>
        </p:nvSpPr>
        <p:spPr>
          <a:xfrm>
            <a:off x="6143636" y="3281606"/>
            <a:ext cx="3000364" cy="861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1" anchor="ctr" anchorCtr="0">
            <a:spAutoFit/>
          </a:bodyPr>
          <a:lstStyle/>
          <a:p>
            <a:pPr algn="justLow"/>
            <a:r>
              <a:rPr lang="ar-EG" sz="2800" b="1" dirty="0" smtClean="0"/>
              <a:t>البالونات تجمع البيانات حول الغلاف الجوي </a:t>
            </a:r>
          </a:p>
        </p:txBody>
      </p:sp>
      <p:sp>
        <p:nvSpPr>
          <p:cNvPr id="28" name="مربع نص 27"/>
          <p:cNvSpPr txBox="1"/>
          <p:nvPr/>
        </p:nvSpPr>
        <p:spPr>
          <a:xfrm>
            <a:off x="1928794" y="3273982"/>
            <a:ext cx="3643338" cy="861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1" anchor="ctr" anchorCtr="0">
            <a:spAutoFit/>
          </a:bodyPr>
          <a:lstStyle/>
          <a:p>
            <a:pPr algn="justLow"/>
            <a:r>
              <a:rPr lang="ar-EG" sz="2800" b="1" dirty="0" smtClean="0"/>
              <a:t>تلاحظ حالة الطقس من فوق سطح الأرض .</a:t>
            </a:r>
          </a:p>
        </p:txBody>
      </p:sp>
      <p:sp>
        <p:nvSpPr>
          <p:cNvPr id="29" name="مربع نص 28"/>
          <p:cNvSpPr txBox="1"/>
          <p:nvPr/>
        </p:nvSpPr>
        <p:spPr>
          <a:xfrm>
            <a:off x="2286016" y="4366447"/>
            <a:ext cx="4357718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1" anchor="ctr" anchorCtr="0">
            <a:spAutoFit/>
          </a:bodyPr>
          <a:lstStyle/>
          <a:p>
            <a:pPr algn="justLow"/>
            <a:r>
              <a:rPr lang="ar-EG" sz="2800" b="1" dirty="0" smtClean="0"/>
              <a:t>نحتاج إلى معرفة الأحوال الجوية لـ...</a:t>
            </a:r>
          </a:p>
        </p:txBody>
      </p:sp>
      <p:cxnSp>
        <p:nvCxnSpPr>
          <p:cNvPr id="30" name="رابط مستقيم 29"/>
          <p:cNvCxnSpPr/>
          <p:nvPr/>
        </p:nvCxnSpPr>
        <p:spPr>
          <a:xfrm rot="16200000" flipH="1">
            <a:off x="4679189" y="4973671"/>
            <a:ext cx="357192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رابط مستقيم 30"/>
          <p:cNvCxnSpPr/>
          <p:nvPr/>
        </p:nvCxnSpPr>
        <p:spPr>
          <a:xfrm rot="10800000">
            <a:off x="2000265" y="5152265"/>
            <a:ext cx="5357851" cy="15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 rot="5400000">
            <a:off x="7180314" y="533006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 rot="5400000">
            <a:off x="1822463" y="533006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مربع نص 33"/>
          <p:cNvSpPr txBox="1"/>
          <p:nvPr/>
        </p:nvSpPr>
        <p:spPr>
          <a:xfrm>
            <a:off x="6500858" y="5580893"/>
            <a:ext cx="2357422" cy="8617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1" anchor="ctr" anchorCtr="0">
            <a:spAutoFit/>
          </a:bodyPr>
          <a:lstStyle/>
          <a:p>
            <a:pPr algn="justLow"/>
            <a:r>
              <a:rPr lang="ar-EG" sz="2800" b="1" dirty="0" smtClean="0"/>
              <a:t>تحديد ما نريد ارتداءه</a:t>
            </a:r>
          </a:p>
        </p:txBody>
      </p:sp>
      <p:sp>
        <p:nvSpPr>
          <p:cNvPr id="35" name="مربع نص 34"/>
          <p:cNvSpPr txBox="1"/>
          <p:nvPr/>
        </p:nvSpPr>
        <p:spPr>
          <a:xfrm>
            <a:off x="3643338" y="5580893"/>
            <a:ext cx="2357422" cy="8617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1" anchor="ctr" anchorCtr="0">
            <a:spAutoFit/>
          </a:bodyPr>
          <a:lstStyle/>
          <a:p>
            <a:pPr algn="justLow"/>
            <a:r>
              <a:rPr lang="ar-EG" sz="2800" b="1" dirty="0" smtClean="0"/>
              <a:t>معرفة مواعيد الزراعة والحصاد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1428728" y="5579763"/>
            <a:ext cx="1000132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1" anchor="ctr" anchorCtr="0">
            <a:spAutoFit/>
          </a:bodyPr>
          <a:lstStyle/>
          <a:p>
            <a:pPr algn="justLow"/>
            <a:r>
              <a:rPr lang="ar-EG" sz="3200" b="1" dirty="0" smtClean="0"/>
              <a:t>الطيران</a:t>
            </a:r>
            <a:endParaRPr lang="ar-EG" sz="2800" b="1" dirty="0" smtClean="0"/>
          </a:p>
        </p:txBody>
      </p:sp>
      <p:cxnSp>
        <p:nvCxnSpPr>
          <p:cNvPr id="38" name="رابط كسهم مستقيم 37"/>
          <p:cNvCxnSpPr/>
          <p:nvPr/>
        </p:nvCxnSpPr>
        <p:spPr>
          <a:xfrm rot="5400000">
            <a:off x="4606925" y="533006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مربع نص 21"/>
          <p:cNvSpPr txBox="1"/>
          <p:nvPr/>
        </p:nvSpPr>
        <p:spPr>
          <a:xfrm rot="171244">
            <a:off x="6724805" y="271829"/>
            <a:ext cx="1714512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الطقس والمناخ</a:t>
            </a:r>
          </a:p>
        </p:txBody>
      </p:sp>
      <p:sp>
        <p:nvSpPr>
          <p:cNvPr id="37" name="مربع نص 36"/>
          <p:cNvSpPr txBox="1"/>
          <p:nvPr/>
        </p:nvSpPr>
        <p:spPr>
          <a:xfrm>
            <a:off x="6000760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الفصل السابع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5214942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الدرس الأول</a:t>
            </a:r>
          </a:p>
        </p:txBody>
      </p:sp>
      <p:sp>
        <p:nvSpPr>
          <p:cNvPr id="40" name="مربع نص 39"/>
          <p:cNvSpPr txBox="1"/>
          <p:nvPr/>
        </p:nvSpPr>
        <p:spPr>
          <a:xfrm>
            <a:off x="3357554" y="357166"/>
            <a:ext cx="2071670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عناصر المناخ</a:t>
            </a:r>
          </a:p>
        </p:txBody>
      </p:sp>
      <p:sp>
        <p:nvSpPr>
          <p:cNvPr id="41" name="مربع نص 40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الرابعة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4" grpId="0" animBg="1"/>
      <p:bldP spid="27" grpId="0" animBg="1"/>
      <p:bldP spid="28" grpId="0" animBg="1"/>
      <p:bldP spid="29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/>
          <p:cNvSpPr txBox="1"/>
          <p:nvPr/>
        </p:nvSpPr>
        <p:spPr>
          <a:xfrm>
            <a:off x="7929586" y="1000108"/>
            <a:ext cx="1214414" cy="430887"/>
          </a:xfrm>
          <a:prstGeom prst="rect">
            <a:avLst/>
          </a:prstGeom>
          <a:noFill/>
        </p:spPr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800" b="1" dirty="0" smtClean="0"/>
              <a:t>الغيمـــة: 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1000100" y="1071546"/>
            <a:ext cx="6929486" cy="369332"/>
          </a:xfrm>
          <a:prstGeom prst="rect">
            <a:avLst/>
          </a:prstGeom>
          <a:noFill/>
        </p:spPr>
        <p:txBody>
          <a:bodyPr wrap="square" lIns="0" tIns="0" rIns="0" bIns="0" rtlCol="1" anchor="ctr" anchorCtr="0">
            <a:spAutoFit/>
          </a:bodyPr>
          <a:lstStyle/>
          <a:p>
            <a:pPr algn="justLow"/>
            <a:r>
              <a:rPr lang="ar-EG" sz="2400" b="1" dirty="0" smtClean="0"/>
              <a:t>تجمع من قطرات الماء الصغيرة أو من بلورات الثلج  في الجو.</a:t>
            </a:r>
          </a:p>
        </p:txBody>
      </p:sp>
      <p:sp>
        <p:nvSpPr>
          <p:cNvPr id="24" name="مربع نص 23"/>
          <p:cNvSpPr txBox="1"/>
          <p:nvPr/>
        </p:nvSpPr>
        <p:spPr>
          <a:xfrm>
            <a:off x="4572000" y="1571612"/>
            <a:ext cx="1643074" cy="4308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/>
              <a:t>أنواع الغيوم</a:t>
            </a:r>
          </a:p>
        </p:txBody>
      </p:sp>
      <p:cxnSp>
        <p:nvCxnSpPr>
          <p:cNvPr id="30" name="رابط كسهم مستقيم 29"/>
          <p:cNvCxnSpPr>
            <a:stCxn id="24" idx="2"/>
          </p:cNvCxnSpPr>
          <p:nvPr/>
        </p:nvCxnSpPr>
        <p:spPr>
          <a:xfrm rot="16200000" flipH="1">
            <a:off x="5233931" y="2162104"/>
            <a:ext cx="354931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/>
          <p:nvPr/>
        </p:nvCxnSpPr>
        <p:spPr>
          <a:xfrm rot="10800000">
            <a:off x="2285984" y="2315020"/>
            <a:ext cx="600079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رابط كسهم مستقيم 33"/>
          <p:cNvCxnSpPr/>
          <p:nvPr/>
        </p:nvCxnSpPr>
        <p:spPr>
          <a:xfrm rot="16200000" flipH="1">
            <a:off x="8127170" y="2445598"/>
            <a:ext cx="354931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مربع نص 34"/>
          <p:cNvSpPr txBox="1"/>
          <p:nvPr/>
        </p:nvSpPr>
        <p:spPr>
          <a:xfrm>
            <a:off x="7643834" y="2643182"/>
            <a:ext cx="1214446" cy="3077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000" b="1" dirty="0" smtClean="0"/>
              <a:t>الغيوم الطبقية 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6929454" y="3000372"/>
            <a:ext cx="2214546" cy="2954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72000" bIns="0" rtlCol="1" anchor="t" anchorCtr="0">
            <a:spAutoFit/>
          </a:bodyPr>
          <a:lstStyle/>
          <a:p>
            <a:pPr algn="justLow"/>
            <a:r>
              <a:rPr lang="ar-EG" sz="2400" dirty="0" smtClean="0"/>
              <a:t>غيوم طبقية قريبة من سطح الأرض ، وتبدو كطبقات من الغيوم مستوية ، وتغطي أكبر جزء من السماء ويبدو لونها رماديا أو أبيض وبعضها يحمل ماء المطر أو الثلج </a:t>
            </a:r>
          </a:p>
        </p:txBody>
      </p:sp>
      <p:sp>
        <p:nvSpPr>
          <p:cNvPr id="37" name="مربع نص 36"/>
          <p:cNvSpPr txBox="1"/>
          <p:nvPr/>
        </p:nvSpPr>
        <p:spPr>
          <a:xfrm>
            <a:off x="4857752" y="2643182"/>
            <a:ext cx="1428760" cy="3077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000" b="1" dirty="0" smtClean="0"/>
              <a:t>الغيوم </a:t>
            </a:r>
            <a:r>
              <a:rPr lang="ar-EG" sz="2000" b="1" dirty="0" err="1" smtClean="0"/>
              <a:t>الريشية</a:t>
            </a:r>
            <a:r>
              <a:rPr lang="ar-EG" sz="2000" b="1" dirty="0" smtClean="0"/>
              <a:t> </a:t>
            </a:r>
          </a:p>
        </p:txBody>
      </p:sp>
      <p:cxnSp>
        <p:nvCxnSpPr>
          <p:cNvPr id="39" name="رابط كسهم مستقيم 38"/>
          <p:cNvCxnSpPr/>
          <p:nvPr/>
        </p:nvCxnSpPr>
        <p:spPr>
          <a:xfrm rot="16200000" flipH="1">
            <a:off x="5269650" y="2445598"/>
            <a:ext cx="354931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رابط كسهم مستقيم 40"/>
          <p:cNvCxnSpPr/>
          <p:nvPr/>
        </p:nvCxnSpPr>
        <p:spPr>
          <a:xfrm rot="16200000" flipH="1">
            <a:off x="2126378" y="2445598"/>
            <a:ext cx="354931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مربع نص 41"/>
          <p:cNvSpPr txBox="1"/>
          <p:nvPr/>
        </p:nvSpPr>
        <p:spPr>
          <a:xfrm>
            <a:off x="1571604" y="2643182"/>
            <a:ext cx="1428760" cy="3077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000" b="1" dirty="0" smtClean="0"/>
              <a:t>الغيوم </a:t>
            </a:r>
            <a:r>
              <a:rPr lang="ar-EG" sz="2000" b="1" dirty="0" err="1" smtClean="0"/>
              <a:t>الركاميــة</a:t>
            </a:r>
            <a:endParaRPr lang="ar-EG" sz="2000" b="1" dirty="0" smtClean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071810"/>
            <a:ext cx="257176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مربع نص 37"/>
          <p:cNvSpPr txBox="1"/>
          <p:nvPr/>
        </p:nvSpPr>
        <p:spPr>
          <a:xfrm>
            <a:off x="4071934" y="3286124"/>
            <a:ext cx="2357454" cy="3323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72000" bIns="0" rtlCol="1" anchor="t" anchorCtr="0">
            <a:spAutoFit/>
          </a:bodyPr>
          <a:lstStyle/>
          <a:p>
            <a:pPr algn="justLow"/>
            <a:r>
              <a:rPr lang="ar-EG" sz="2400" dirty="0" smtClean="0">
                <a:solidFill>
                  <a:schemeClr val="tx1"/>
                </a:solidFill>
              </a:rPr>
              <a:t>غيوم رقيقة وناعمة ذات لون أبيض تتكون على ارتفاعات كبيرة فوق سطح الأرض ويمكن رؤيتها عندما يكون الطقس لطيفا , فإذا رأيت هذه الغيوم فسوف يكون هطول المطر في ذلك اليوم.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071810"/>
            <a:ext cx="2636471" cy="291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مربع نص 42"/>
          <p:cNvSpPr txBox="1"/>
          <p:nvPr/>
        </p:nvSpPr>
        <p:spPr>
          <a:xfrm>
            <a:off x="1142976" y="3143248"/>
            <a:ext cx="2214546" cy="258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72000" bIns="0" rtlCol="1" anchor="t" anchorCtr="0">
            <a:spAutoFit/>
          </a:bodyPr>
          <a:lstStyle/>
          <a:p>
            <a:pPr algn="justLow"/>
            <a:r>
              <a:rPr lang="ar-EG" sz="2400" dirty="0" smtClean="0"/>
              <a:t>غيوم بيضاء منتفخة مع قيعان مسطحة . ويمكنني رؤيتها عندما يكون الجو لطيفا .وعندما تصبح داكنة اللون فإنها قد تجلب </a:t>
            </a:r>
            <a:r>
              <a:rPr lang="ar-EG" sz="2400" dirty="0" smtClean="0">
                <a:solidFill>
                  <a:schemeClr val="bg1"/>
                </a:solidFill>
              </a:rPr>
              <a:t>العواصف الرعدية </a:t>
            </a:r>
            <a:r>
              <a:rPr lang="ar-EG" sz="2400" dirty="0" smtClean="0"/>
              <a:t>.</a:t>
            </a:r>
          </a:p>
        </p:txBody>
      </p:sp>
      <p:sp>
        <p:nvSpPr>
          <p:cNvPr id="19" name="مربع نص 18"/>
          <p:cNvSpPr txBox="1"/>
          <p:nvPr/>
        </p:nvSpPr>
        <p:spPr>
          <a:xfrm rot="171244">
            <a:off x="6724805" y="271829"/>
            <a:ext cx="1714512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الطقس والمناخ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6000760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الفصل السابع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5214942" y="285728"/>
            <a:ext cx="1643074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الطقس وتقلباته </a:t>
            </a:r>
          </a:p>
        </p:txBody>
      </p:sp>
      <p:sp>
        <p:nvSpPr>
          <p:cNvPr id="25" name="مربع نص 24"/>
          <p:cNvSpPr txBox="1"/>
          <p:nvPr/>
        </p:nvSpPr>
        <p:spPr>
          <a:xfrm>
            <a:off x="2571736" y="357166"/>
            <a:ext cx="2071670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</a:rPr>
              <a:t>تقلبات الطقس 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4357686" y="285728"/>
            <a:ext cx="1643074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الدرس الثاني </a:t>
            </a:r>
          </a:p>
        </p:txBody>
      </p:sp>
      <p:sp>
        <p:nvSpPr>
          <p:cNvPr id="27" name="مربع نص 26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الرابعة </a:t>
            </a:r>
          </a:p>
        </p:txBody>
      </p:sp>
    </p:spTree>
    <p:extLst>
      <p:ext uri="{BB962C8B-B14F-4D97-AF65-F5344CB8AC3E}">
        <p14:creationId xmlns:p14="http://schemas.microsoft.com/office/powerpoint/2010/main" xmlns="" val="254098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35" grpId="0" animBg="1"/>
      <p:bldP spid="36" grpId="0"/>
      <p:bldP spid="37" grpId="0" animBg="1"/>
      <p:bldP spid="42" grpId="0" animBg="1"/>
      <p:bldP spid="38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143248"/>
            <a:ext cx="1109215" cy="69056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مربع نص 2"/>
          <p:cNvSpPr txBox="1"/>
          <p:nvPr/>
        </p:nvSpPr>
        <p:spPr>
          <a:xfrm>
            <a:off x="3500430" y="1071546"/>
            <a:ext cx="2714644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/>
              <a:t>أنواع الطقس القاسي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6715140" y="2000240"/>
            <a:ext cx="1000100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000" b="1" dirty="0" smtClean="0"/>
              <a:t>العواصف الرعدية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2071702" y="1956191"/>
            <a:ext cx="1000100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000" b="1" dirty="0" smtClean="0"/>
              <a:t>العواصف رملية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8215338" y="3143248"/>
            <a:ext cx="928662" cy="73866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/>
              <a:t>إعصار القِـمْعـِي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5929322" y="3143248"/>
            <a:ext cx="1071538" cy="73866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rgbClr val="FFC000"/>
                </a:solidFill>
              </a:rPr>
              <a:t>إعصار حلزوني 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3929058" y="3143248"/>
            <a:ext cx="857224" cy="73866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ctr"/>
            <a:r>
              <a:rPr lang="ar-EG" sz="2400" b="1" dirty="0" smtClean="0"/>
              <a:t>عاصفة ثلجية </a:t>
            </a:r>
          </a:p>
        </p:txBody>
      </p:sp>
      <p:cxnSp>
        <p:nvCxnSpPr>
          <p:cNvPr id="12" name="رابط مستقيم 11"/>
          <p:cNvCxnSpPr>
            <a:stCxn id="3" idx="2"/>
          </p:cNvCxnSpPr>
          <p:nvPr/>
        </p:nvCxnSpPr>
        <p:spPr>
          <a:xfrm rot="5400000">
            <a:off x="4751724" y="1608461"/>
            <a:ext cx="212057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rot="10800000" flipV="1">
            <a:off x="2643174" y="1714487"/>
            <a:ext cx="4500594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rot="5400000">
            <a:off x="7036611" y="189308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rot="5400000">
            <a:off x="2536811" y="182085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rot="5400000">
            <a:off x="6645625" y="2786392"/>
            <a:ext cx="283495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 rot="10800000">
            <a:off x="4429124" y="2928934"/>
            <a:ext cx="428628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 rot="5400000">
            <a:off x="8609041" y="303529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/>
          <p:nvPr/>
        </p:nvCxnSpPr>
        <p:spPr>
          <a:xfrm rot="5400000">
            <a:off x="4322761" y="303529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 rot="5400000">
            <a:off x="6396084" y="303529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4" name="ويسبح الرعد بحمده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8148" y="2052630"/>
            <a:ext cx="304800" cy="304800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5000628" y="1928802"/>
            <a:ext cx="1643074" cy="73866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1600" b="1" dirty="0" smtClean="0"/>
              <a:t>عاصفة مصحوبة بالرعد والبرق والأمطار الشديدة والرياح القوية </a:t>
            </a:r>
          </a:p>
        </p:txBody>
      </p:sp>
      <p:sp>
        <p:nvSpPr>
          <p:cNvPr id="27" name="مربع نص 26"/>
          <p:cNvSpPr txBox="1"/>
          <p:nvPr/>
        </p:nvSpPr>
        <p:spPr>
          <a:xfrm>
            <a:off x="1142976" y="2714620"/>
            <a:ext cx="2071702" cy="369331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000" b="1" dirty="0" smtClean="0"/>
              <a:t>عاصفة تحمل فيها الرياح كميات من الرمل في الهواء , وتشكل الرمال سحابة فوق سطح الأرض. وتحدث العواصف الرملية عندما تحمل الرياح الرمال الجافة من المناطق التي لا يغطيها غطاء نباتي ، فيؤدي ذلك إلى إثارة الغبار ، وحمل الرمال مسافات بعيدة .</a:t>
            </a:r>
          </a:p>
        </p:txBody>
      </p:sp>
      <p:sp>
        <p:nvSpPr>
          <p:cNvPr id="29" name="مربع نص 28"/>
          <p:cNvSpPr txBox="1"/>
          <p:nvPr/>
        </p:nvSpPr>
        <p:spPr>
          <a:xfrm>
            <a:off x="7715272" y="3929066"/>
            <a:ext cx="1428728" cy="295465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400" b="1" dirty="0" smtClean="0"/>
              <a:t>هي عاصفة قوية مع الرياح الدوارة ويبدو كقـِمْع كبير وطويل ويدمر معظم الأشياء التي تواجهه.</a:t>
            </a:r>
          </a:p>
        </p:txBody>
      </p:sp>
      <p:sp>
        <p:nvSpPr>
          <p:cNvPr id="30" name="مربع نص 29"/>
          <p:cNvSpPr txBox="1"/>
          <p:nvPr/>
        </p:nvSpPr>
        <p:spPr>
          <a:xfrm>
            <a:off x="5500694" y="3857628"/>
            <a:ext cx="2071702" cy="295465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400" b="1" dirty="0" smtClean="0"/>
              <a:t>هو عاصفة كبيرة مصحوبة برياح قوية وأمطار غزيرة ،وتتكون فوق المحيطات وعندما يتحرك فوق الأرض يدمر معالم الأرض . وقد يحدث الفيضان</a:t>
            </a:r>
          </a:p>
        </p:txBody>
      </p:sp>
      <p:sp>
        <p:nvSpPr>
          <p:cNvPr id="31" name="مربع نص 30"/>
          <p:cNvSpPr txBox="1"/>
          <p:nvPr/>
        </p:nvSpPr>
        <p:spPr>
          <a:xfrm>
            <a:off x="3428992" y="3857628"/>
            <a:ext cx="1857388" cy="295465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400" b="1" dirty="0" smtClean="0"/>
              <a:t>عاصفة مصحوبة بثلج ،وتكون درجة الحرارة منخفضة ، والرياح قوية . وتغطي النباتات والسيارات والأبنية بالثلج .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816405"/>
            <a:ext cx="1357290" cy="111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مربع نص 27"/>
          <p:cNvSpPr txBox="1"/>
          <p:nvPr/>
        </p:nvSpPr>
        <p:spPr>
          <a:xfrm rot="171244">
            <a:off x="6724805" y="271829"/>
            <a:ext cx="1714512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الطقس والمناخ</a:t>
            </a:r>
          </a:p>
        </p:txBody>
      </p:sp>
      <p:sp>
        <p:nvSpPr>
          <p:cNvPr id="33" name="مربع نص 32"/>
          <p:cNvSpPr txBox="1"/>
          <p:nvPr/>
        </p:nvSpPr>
        <p:spPr>
          <a:xfrm>
            <a:off x="6000760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الفصل السابع</a:t>
            </a:r>
          </a:p>
        </p:txBody>
      </p:sp>
      <p:sp>
        <p:nvSpPr>
          <p:cNvPr id="35" name="مربع نص 34"/>
          <p:cNvSpPr txBox="1"/>
          <p:nvPr/>
        </p:nvSpPr>
        <p:spPr>
          <a:xfrm>
            <a:off x="5214942" y="285728"/>
            <a:ext cx="1643074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الطقس وتقلباته 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2928926" y="357166"/>
            <a:ext cx="1714480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تقلبات الطقس </a:t>
            </a:r>
          </a:p>
        </p:txBody>
      </p:sp>
      <p:sp>
        <p:nvSpPr>
          <p:cNvPr id="37" name="مربع نص 36"/>
          <p:cNvSpPr txBox="1"/>
          <p:nvPr/>
        </p:nvSpPr>
        <p:spPr>
          <a:xfrm>
            <a:off x="4357686" y="285728"/>
            <a:ext cx="1643074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الدرس الثاني </a:t>
            </a:r>
          </a:p>
        </p:txBody>
      </p:sp>
      <p:sp>
        <p:nvSpPr>
          <p:cNvPr id="38" name="مربع نص 37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الرابعة </a:t>
            </a:r>
          </a:p>
        </p:txBody>
      </p:sp>
    </p:spTree>
    <p:extLst>
      <p:ext uri="{BB962C8B-B14F-4D97-AF65-F5344CB8AC3E}">
        <p14:creationId xmlns:p14="http://schemas.microsoft.com/office/powerpoint/2010/main" xmlns="" val="254098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9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6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1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6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10" grpId="0" animBg="1"/>
      <p:bldP spid="25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214546" y="1062509"/>
            <a:ext cx="5214974" cy="4308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/>
              <a:t>كيف أبقى آمنا خلال ظروف الطقس القاسية؟ </a:t>
            </a:r>
          </a:p>
        </p:txBody>
      </p:sp>
      <p:cxnSp>
        <p:nvCxnSpPr>
          <p:cNvPr id="4" name="رابط مستقيم 3"/>
          <p:cNvCxnSpPr/>
          <p:nvPr/>
        </p:nvCxnSpPr>
        <p:spPr>
          <a:xfrm rot="5400000">
            <a:off x="4931113" y="1634347"/>
            <a:ext cx="283495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rot="10800000">
            <a:off x="2714612" y="1776889"/>
            <a:ext cx="500066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rot="5400000">
            <a:off x="7532953" y="1959208"/>
            <a:ext cx="366227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>
            <a:endCxn id="14" idx="0"/>
          </p:cNvCxnSpPr>
          <p:nvPr/>
        </p:nvCxnSpPr>
        <p:spPr>
          <a:xfrm rot="5400000">
            <a:off x="2465373" y="1954690"/>
            <a:ext cx="428628" cy="730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5400000">
            <a:off x="4889747" y="1959208"/>
            <a:ext cx="366227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6643702" y="3491401"/>
            <a:ext cx="2571736" cy="172354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/>
              <a:t>لا أقف تحت شجرة ولا أستخدم الهواتف أو أي أدوات كهربائية أخرى.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3786182" y="3491401"/>
            <a:ext cx="2571736" cy="172354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/>
              <a:t>لا أقف تحت شجرة ولا أستخدم الهواتف أو أي أدوات كهربائية أخرى.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6643702" y="2134079"/>
            <a:ext cx="2428860" cy="4308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/>
              <a:t>في العاصفة الرعدية 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4000496" y="2205517"/>
            <a:ext cx="2286016" cy="4308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/>
              <a:t>في العاصفة الثلجية 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1928794" y="2205517"/>
            <a:ext cx="1428760" cy="4308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ctr"/>
            <a:r>
              <a:rPr lang="ar-EG" sz="2800" b="1" dirty="0" smtClean="0"/>
              <a:t>الإعصار 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928662" y="3562839"/>
            <a:ext cx="2643206" cy="172354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pPr algn="justLow"/>
            <a:r>
              <a:rPr lang="ar-EG" sz="2800" b="1" dirty="0" smtClean="0"/>
              <a:t>إذا سمعت عن قدوم الإعصار أبقى في البيت وأبتعد عن الأبواب والنوافذ.</a:t>
            </a:r>
          </a:p>
        </p:txBody>
      </p:sp>
      <p:cxnSp>
        <p:nvCxnSpPr>
          <p:cNvPr id="16" name="رابط كسهم مستقيم 15"/>
          <p:cNvCxnSpPr/>
          <p:nvPr/>
        </p:nvCxnSpPr>
        <p:spPr>
          <a:xfrm rot="5400000">
            <a:off x="7537471" y="309769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rot="5400000">
            <a:off x="4751389" y="309769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rot="5400000">
            <a:off x="2108183" y="3097698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مربع نص 16"/>
          <p:cNvSpPr txBox="1"/>
          <p:nvPr/>
        </p:nvSpPr>
        <p:spPr>
          <a:xfrm rot="171244">
            <a:off x="6724805" y="271829"/>
            <a:ext cx="1714512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الطقس والمناخ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6000760" y="285728"/>
            <a:ext cx="164307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الفصل السابع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5214942" y="285728"/>
            <a:ext cx="1643074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الطقس وتقلباته 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2928926" y="357166"/>
            <a:ext cx="1714480" cy="43088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تقلبات الطقس 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4357686" y="285728"/>
            <a:ext cx="1643074" cy="369332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400" b="1" dirty="0" smtClean="0">
                <a:solidFill>
                  <a:schemeClr val="tx1"/>
                </a:solidFill>
              </a:rPr>
              <a:t>الدرس الثاني </a:t>
            </a:r>
          </a:p>
        </p:txBody>
      </p:sp>
      <p:sp>
        <p:nvSpPr>
          <p:cNvPr id="24" name="مربع نص 23"/>
          <p:cNvSpPr txBox="1"/>
          <p:nvPr/>
        </p:nvSpPr>
        <p:spPr>
          <a:xfrm>
            <a:off x="7358082" y="214290"/>
            <a:ext cx="2000264" cy="430887"/>
          </a:xfrm>
          <a:prstGeom prst="rect">
            <a:avLst/>
          </a:prstGeom>
          <a:solidFill>
            <a:srgbClr val="FFFF00"/>
          </a:solidFill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1" anchor="ctr" anchorCtr="0">
            <a:spAutoFit/>
          </a:bodyPr>
          <a:lstStyle/>
          <a:p>
            <a:r>
              <a:rPr lang="ar-EG" sz="2800" b="1" dirty="0" smtClean="0">
                <a:solidFill>
                  <a:schemeClr val="tx1"/>
                </a:solidFill>
              </a:rPr>
              <a:t>الوحدة الرابعة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400" b="1" dirty="0" smtClean="0"/>
        </a:defPPr>
      </a:lstStyle>
    </a:spDef>
    <a:txDef>
      <a:spPr>
        <a:noFill/>
      </a:spPr>
      <a:bodyPr wrap="square" lIns="36000" tIns="36000" rIns="72000" bIns="36000" rtlCol="1" anchor="ctr" anchorCtr="0">
        <a:spAutoFit/>
      </a:bodyPr>
      <a:lstStyle>
        <a:defPPr algn="justLow">
          <a:defRPr sz="2400" b="1" dirty="0" smtClean="0">
            <a:solidFill>
              <a:schemeClr val="tx1"/>
            </a:solidFill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2556</TotalTime>
  <Words>2746</Words>
  <Application>Microsoft Office PowerPoint</Application>
  <PresentationFormat>عرض على الشاشة (3:4)‏</PresentationFormat>
  <Paragraphs>534</Paragraphs>
  <Slides>41</Slides>
  <Notes>0</Notes>
  <HiddenSlides>0</HiddenSlides>
  <MMClips>2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41</vt:i4>
      </vt:variant>
    </vt:vector>
  </HeadingPairs>
  <TitlesOfParts>
    <vt:vector size="42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Noor Elmo3alem</dc:creator>
  <cp:lastModifiedBy>aaaaaaaaaaaaaaaaaaaaa</cp:lastModifiedBy>
  <cp:revision>465</cp:revision>
  <dcterms:created xsi:type="dcterms:W3CDTF">2011-05-01T19:50:37Z</dcterms:created>
  <dcterms:modified xsi:type="dcterms:W3CDTF">2011-12-09T06:54:57Z</dcterms:modified>
</cp:coreProperties>
</file>