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0D7B-C0FC-47AC-931D-0A1AE4C1A393}" type="datetimeFigureOut">
              <a:rPr lang="ar-EG" smtClean="0"/>
              <a:t>23/10/1431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CDDF-285B-4B81-B181-C6E7EAA29684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10" y="46494"/>
            <a:ext cx="9041598" cy="67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7"/>
            <a:ext cx="678661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4143372" y="7141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</a:rPr>
              <a:t>أَخْتارُ مِنَ الْقَوَائِمِ الْمُبْتَدََأ الْمُناِسبَ لِكُلِّ خَبَرٍ مِنَ الأخَْبارِ التَّاليةِ :</a:t>
            </a:r>
            <a:endParaRPr lang="ar-EG" dirty="0">
              <a:solidFill>
                <a:srgbClr val="0066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57242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286380" y="4214820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006600"/>
                </a:solidFill>
              </a:rPr>
              <a:t>أََضعُ خَبرًًا مُناِسبًًا مَكَانَ النُّقط فيما يلي :</a:t>
            </a:r>
            <a:endParaRPr lang="ar-EG" sz="2000" dirty="0">
              <a:solidFill>
                <a:srgbClr val="0066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294893" y="73846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الرمال</a:t>
            </a:r>
            <a:endParaRPr lang="ar-EG" sz="24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97743" y="714356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الربيع</a:t>
            </a:r>
            <a:endParaRPr lang="ar-EG" sz="24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358082" y="2100196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الحدائق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96048" y="1995779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المنظر</a:t>
            </a:r>
            <a:endParaRPr lang="ar-EG" sz="24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362893" y="339596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الطيور</a:t>
            </a:r>
            <a:endParaRPr lang="ar-EG" sz="24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29369" y="3395963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الفصول</a:t>
            </a:r>
            <a:endParaRPr lang="ar-EG" sz="24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612907" y="5010461"/>
            <a:ext cx="808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3300"/>
                </a:solidFill>
                <a:latin typeface="Tahoma" pitchFamily="34" charset="0"/>
                <a:cs typeface="Akhbar MT" pitchFamily="2" charset="-78"/>
              </a:rPr>
              <a:t>بيضاء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khbar MT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155370" y="4487299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3300"/>
                </a:solidFill>
                <a:latin typeface="Tahoma" pitchFamily="34" charset="0"/>
                <a:cs typeface="Akhbar MT" pitchFamily="2" charset="-78"/>
              </a:rPr>
              <a:t>ناضجة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khbar MT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957632" y="5487431"/>
            <a:ext cx="646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3300"/>
                </a:solidFill>
                <a:latin typeface="Tahoma" pitchFamily="34" charset="0"/>
                <a:cs typeface="Akhbar MT" pitchFamily="2" charset="-78"/>
              </a:rPr>
              <a:t>لذيذ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khbar M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41514" y="5100650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3300"/>
                </a:solidFill>
                <a:latin typeface="Tahoma" pitchFamily="34" charset="0"/>
                <a:cs typeface="Akhbar MT" pitchFamily="2" charset="-78"/>
              </a:rPr>
              <a:t>واسعة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khbar M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71538" y="6086494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3300"/>
                </a:solidFill>
                <a:latin typeface="Tahoma" pitchFamily="34" charset="0"/>
                <a:cs typeface="Akhbar MT" pitchFamily="2" charset="-78"/>
              </a:rPr>
              <a:t>طويلة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8" y="71414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/>
              <a:t>أصلُ كُلَّ مُبْتَدَأ بالْخَبَرِ المُنَاِسبِ المُتَمِّمِ لَهُ ؛ لأكوِّنَ جُمْلَةً اْسمِيَّةً ، ثُمَّ أَكْتُبُ الْجُمْلَةَ كَامِلَةً ، كَمَا فِي الْمِثَالِ الأوَّلِ :</a:t>
            </a:r>
            <a:endParaRPr lang="ar-EG" sz="20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43768" y="642918"/>
            <a:ext cx="1500198" cy="2500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2-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3-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4-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5-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6-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286644" y="785794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السماءُ</a:t>
            </a:r>
            <a:endParaRPr lang="ar-EG" dirty="0"/>
          </a:p>
        </p:txBody>
      </p:sp>
      <p:sp>
        <p:nvSpPr>
          <p:cNvPr id="5" name="مستطيل 4"/>
          <p:cNvSpPr/>
          <p:nvPr/>
        </p:nvSpPr>
        <p:spPr>
          <a:xfrm>
            <a:off x="7139173" y="1173704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العصافيرُ</a:t>
            </a:r>
            <a:endParaRPr lang="ar-EG" dirty="0"/>
          </a:p>
        </p:txBody>
      </p:sp>
      <p:sp>
        <p:nvSpPr>
          <p:cNvPr id="6" name="مستطيل 5"/>
          <p:cNvSpPr/>
          <p:nvPr/>
        </p:nvSpPr>
        <p:spPr>
          <a:xfrm>
            <a:off x="7353972" y="152875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الربيعُ</a:t>
            </a:r>
            <a:endParaRPr lang="ar-EG" dirty="0"/>
          </a:p>
        </p:txBody>
      </p:sp>
      <p:sp>
        <p:nvSpPr>
          <p:cNvPr id="7" name="مستطيل 6"/>
          <p:cNvSpPr/>
          <p:nvPr/>
        </p:nvSpPr>
        <p:spPr>
          <a:xfrm>
            <a:off x="7259396" y="191666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الرائحةُ</a:t>
            </a:r>
            <a:endParaRPr lang="ar-EG" dirty="0"/>
          </a:p>
        </p:txBody>
      </p:sp>
      <p:sp>
        <p:nvSpPr>
          <p:cNvPr id="8" name="مستطيل 7"/>
          <p:cNvSpPr/>
          <p:nvPr/>
        </p:nvSpPr>
        <p:spPr>
          <a:xfrm>
            <a:off x="7326722" y="227385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الوردةُ</a:t>
            </a:r>
            <a:endParaRPr lang="ar-EG" dirty="0"/>
          </a:p>
        </p:txBody>
      </p:sp>
      <p:sp>
        <p:nvSpPr>
          <p:cNvPr id="9" name="مستطيل 8"/>
          <p:cNvSpPr/>
          <p:nvPr/>
        </p:nvSpPr>
        <p:spPr>
          <a:xfrm>
            <a:off x="7246574" y="263104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الأمواجُ</a:t>
            </a:r>
            <a:endParaRPr lang="ar-EG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500562" y="642918"/>
            <a:ext cx="1500198" cy="2500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عاليةُ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sz="2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زرقاءٌ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sz="2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قادمٌ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sz="2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مغردةٌ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sz="2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مشرقةٌ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sz="2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جميلةٌ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sz="2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ذكيةٌ</a:t>
            </a:r>
            <a:endParaRPr lang="ar-EG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ar-EG" dirty="0">
              <a:solidFill>
                <a:srgbClr val="996633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071538" y="642918"/>
            <a:ext cx="2643206" cy="2500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2-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3-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4-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5-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6-</a:t>
            </a:r>
          </a:p>
          <a:p>
            <a:endParaRPr lang="ar-EG" dirty="0"/>
          </a:p>
        </p:txBody>
      </p:sp>
      <p:sp>
        <p:nvSpPr>
          <p:cNvPr id="26" name="مستطيل 25"/>
          <p:cNvSpPr/>
          <p:nvPr/>
        </p:nvSpPr>
        <p:spPr>
          <a:xfrm>
            <a:off x="1548761" y="671494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السماءُ زرقاءُ</a:t>
            </a:r>
            <a:endParaRPr lang="ar-EG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240993" y="1059404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العصافيرُ مغردةٌ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664178" y="141445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الربيعُ قادمٌ 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499074" y="1802360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الرائحةُ ذكية </a:t>
            </a:r>
            <a:r>
              <a:rPr lang="ar-EG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442970" y="2159550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الوردةُ جميلة </a:t>
            </a:r>
            <a:r>
              <a:rPr lang="ar-EG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454186" y="2516740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الأمواجُ عالية </a:t>
            </a:r>
            <a:r>
              <a:rPr lang="ar-EG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4" name="رابط كسهم مستقيم 33"/>
          <p:cNvCxnSpPr>
            <a:stCxn id="4" idx="1"/>
          </p:cNvCxnSpPr>
          <p:nvPr/>
        </p:nvCxnSpPr>
        <p:spPr>
          <a:xfrm rot="10800000" flipV="1">
            <a:off x="5500694" y="970460"/>
            <a:ext cx="1785950" cy="31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 rot="10800000" flipV="1">
            <a:off x="5572132" y="1428736"/>
            <a:ext cx="1643074" cy="458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rot="10800000">
            <a:off x="5572132" y="1571612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rot="10800000" flipV="1">
            <a:off x="5572132" y="2071678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rot="10800000" flipV="1">
            <a:off x="5643570" y="2428868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rot="16200000" flipV="1">
            <a:off x="5500694" y="1071546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19" y="3214686"/>
            <a:ext cx="324323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345757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مستطيل 47"/>
          <p:cNvSpPr/>
          <p:nvPr/>
        </p:nvSpPr>
        <p:spPr>
          <a:xfrm>
            <a:off x="3428992" y="3202544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أَقْرَُأ الْجُمَلَ التَّالِيَةَ ، ثُمَّ أُكْمِلُ الْقوَالِبَ التَجْميعِيَّةَ :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7572396" y="3643314"/>
            <a:ext cx="14287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>
                <a:cs typeface="Akhbar MT" pitchFamily="2" charset="-78"/>
              </a:rPr>
              <a:t>رحلة الربيع</a:t>
            </a:r>
            <a:endParaRPr lang="ar-EG" sz="2800" dirty="0">
              <a:cs typeface="Akhbar MT" pitchFamily="2" charset="-78"/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1814494" y="341471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النهارُ</a:t>
            </a:r>
            <a:endParaRPr lang="ar-E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667862" y="344328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جميلٌ</a:t>
            </a:r>
            <a:endParaRPr lang="ar-E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817848" y="463130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عليلٌ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1580577" y="5774312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البساتينُ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مستطيل 54"/>
          <p:cNvSpPr/>
          <p:nvPr/>
        </p:nvSpPr>
        <p:spPr>
          <a:xfrm>
            <a:off x="1170280" y="515994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عليلٌ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820221" y="6315096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البساتينُ جميلةٌ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7" grpId="0" animBg="1"/>
      <p:bldP spid="26" grpId="0"/>
      <p:bldP spid="27" grpId="0"/>
      <p:bldP spid="28" grpId="0"/>
      <p:bldP spid="29" grpId="0"/>
      <p:bldP spid="30" grpId="0"/>
      <p:bldP spid="31" grpId="0"/>
      <p:bldP spid="48" grpId="0"/>
      <p:bldP spid="49" grpId="0" animBg="1"/>
      <p:bldP spid="50" grpId="0"/>
      <p:bldP spid="51" grpId="0"/>
      <p:bldP spid="52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643570" y="7141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أُحَوّل المبتدأ الْمُفْرَد إلى جَمْع </a:t>
            </a: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عَلَى نَمَطِ المِثَالِ الأول :</a:t>
            </a:r>
            <a:endParaRPr lang="ar-EG" sz="2000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33"/>
            <a:ext cx="5654844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857884" y="1928802"/>
            <a:ext cx="30718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b="1" dirty="0" smtClean="0">
                <a:latin typeface="Tahoma" pitchFamily="34" charset="0"/>
                <a:cs typeface="Tahoma" pitchFamily="34" charset="0"/>
              </a:rPr>
              <a:t>أُعبِّرُ عَنْ كُلٍّ ممَّا يلي </a:t>
            </a:r>
          </a:p>
          <a:p>
            <a:pPr algn="ctr"/>
            <a:r>
              <a:rPr lang="ar-EG" b="1" dirty="0" smtClean="0">
                <a:latin typeface="Tahoma" pitchFamily="34" charset="0"/>
                <a:cs typeface="Tahoma" pitchFamily="34" charset="0"/>
              </a:rPr>
              <a:t>بِجُمْلَةٍ اْسميَّةٍ ، مَعَ مُراعاةِ </a:t>
            </a:r>
          </a:p>
          <a:p>
            <a:pPr algn="ctr"/>
            <a:r>
              <a:rPr lang="ar-EG" b="1" dirty="0" smtClean="0">
                <a:latin typeface="Tahoma" pitchFamily="34" charset="0"/>
                <a:cs typeface="Tahoma" pitchFamily="34" charset="0"/>
              </a:rPr>
              <a:t>عَلامةِ الرَّفْعِ :</a:t>
            </a:r>
            <a:endParaRPr lang="ar-EG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636" y="3071810"/>
            <a:ext cx="1766892" cy="16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1562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072074"/>
            <a:ext cx="2019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5357826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98128" y="714356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السحبُ ممطرةٌ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3355" y="1288006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السهولُ منبسطةٌ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56587" y="1845222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الأنهارُ ممتدةٌ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53990" y="2416726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التلالُ معشبةٌ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643767" y="5429264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357751" y="370261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000297" y="370261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8596" y="584575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758941" y="3143248"/>
            <a:ext cx="11705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/>
              <a:t>صفاءُ السماءِ</a:t>
            </a:r>
            <a:endParaRPr lang="ar-EG" b="1" dirty="0"/>
          </a:p>
        </p:txBody>
      </p:sp>
      <p:sp>
        <p:nvSpPr>
          <p:cNvPr id="18" name="مستطيل 17"/>
          <p:cNvSpPr/>
          <p:nvPr/>
        </p:nvSpPr>
        <p:spPr>
          <a:xfrm>
            <a:off x="2219149" y="3071810"/>
            <a:ext cx="10230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/>
              <a:t>بياض الثلج</a:t>
            </a:r>
            <a:endParaRPr lang="ar-EG" b="1" dirty="0"/>
          </a:p>
        </p:txBody>
      </p:sp>
      <p:sp>
        <p:nvSpPr>
          <p:cNvPr id="19" name="مستطيل 18"/>
          <p:cNvSpPr/>
          <p:nvPr/>
        </p:nvSpPr>
        <p:spPr>
          <a:xfrm>
            <a:off x="5313637" y="4774180"/>
            <a:ext cx="11432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/>
              <a:t>برودة الشتاء</a:t>
            </a:r>
            <a:endParaRPr lang="ar-EG" b="1" dirty="0"/>
          </a:p>
        </p:txBody>
      </p:sp>
      <p:sp>
        <p:nvSpPr>
          <p:cNvPr id="20" name="مستطيل 19"/>
          <p:cNvSpPr/>
          <p:nvPr/>
        </p:nvSpPr>
        <p:spPr>
          <a:xfrm>
            <a:off x="3234617" y="4926580"/>
            <a:ext cx="10791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/>
              <a:t>عذوبة الماء</a:t>
            </a:r>
            <a:endParaRPr lang="ar-EG" b="1" dirty="0"/>
          </a:p>
        </p:txBody>
      </p:sp>
      <p:sp>
        <p:nvSpPr>
          <p:cNvPr id="21" name="مستطيل 20"/>
          <p:cNvSpPr/>
          <p:nvPr/>
        </p:nvSpPr>
        <p:spPr>
          <a:xfrm>
            <a:off x="4593148" y="3657602"/>
            <a:ext cx="17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السماء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ُ</a:t>
            </a:r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صافيةٌ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046855" y="541712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الشتاء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ُ</a:t>
            </a:r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بارد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685140" y="3643314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الثلج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ُ</a:t>
            </a:r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أبيضٌ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42493" y="5817176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الماء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ُ</a:t>
            </a:r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عذب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4083658"/>
            <a:ext cx="857256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كَانَ غُرابٌ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يَنْظُرُ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الطّيورِ ذَاتِ .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الْجَميلَةِ ،</a:t>
            </a:r>
            <a:r>
              <a:rPr lang="ar-SA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وَيَشعُرُ بِالْحَْسرَةِ ؛ </a:t>
            </a:r>
            <a:endParaRPr lang="ar-SA" sz="20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لأنََّ لَوْنَهُ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، فـــ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غُرابًا حكيمًا في تَغْييرِ لَوْنِهِ ، فَنَصحَهُ</a:t>
            </a:r>
            <a:endParaRPr lang="ar-SA" sz="20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EG" sz="2000" dirty="0" err="1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بـــ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يَقْتَنِعَ بِما وَهَبَهُ اللهُ فَلَمْ يَقْتَنِعْ، فـــ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إِلى طاووسٍ جميلٍ ، وقالَ لَهُ : كمَ 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على جَمالِ لَوْنِكَ ! 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الطاووس : إِذا كانَ اللهُ قَدْ </a:t>
            </a:r>
            <a:endParaRPr lang="ar-SA" sz="20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مَنَحَني جَمالَ اللَّونِ فَقَدْ 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الْقُدْرةَ على الطَّيرانِ ، وَهَذهِ نِعْمَةٌ كُبْرى يَجِبُ </a:t>
            </a:r>
            <a:endParaRPr lang="ar-SA" sz="20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أَنْ تَشكُرَ اللهَ عَلَيْها ، فــ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الْغُرابُ مِنْ نَفْسهِ ، </a:t>
            </a:r>
            <a:r>
              <a:rPr lang="ar-EG" sz="2000" dirty="0" err="1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وَ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 شكَرَ اللهَ  تَعالَى  عَلى </a:t>
            </a:r>
            <a:endParaRPr lang="ar-SA" sz="20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endParaRPr lang="ar-SA" sz="400" dirty="0" smtClean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النِّعَمِ الَّتي </a:t>
            </a:r>
            <a:r>
              <a:rPr lang="ar-EG" sz="14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.................... </a:t>
            </a:r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الْحَسدُ عَنْ رُؤْيَتِها .</a:t>
            </a:r>
            <a:endParaRPr lang="ar-EG" sz="2000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4282" y="3579499"/>
            <a:ext cx="86439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6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أَكْتُبُ الْكَلِمَاتِ الَّتي أَْسمَعُها في الفراغِ، مَعَ التَّفريقِ بَيْنَ هَمْزَتي الْوصلِ وًالْقَطْعِ :</a:t>
            </a:r>
            <a:endParaRPr lang="ar-EG" sz="26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2019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85926"/>
            <a:ext cx="174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214554"/>
            <a:ext cx="847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214554"/>
            <a:ext cx="695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3286116" y="92867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71868" y="2428868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809566" y="142852"/>
            <a:ext cx="1476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/>
              <a:t>سعادة المصطاف </a:t>
            </a:r>
            <a:endParaRPr lang="ar-EG" b="1" dirty="0"/>
          </a:p>
        </p:txBody>
      </p:sp>
      <p:sp>
        <p:nvSpPr>
          <p:cNvPr id="11" name="مستطيل 10"/>
          <p:cNvSpPr/>
          <p:nvPr/>
        </p:nvSpPr>
        <p:spPr>
          <a:xfrm>
            <a:off x="6170894" y="1571612"/>
            <a:ext cx="11432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/>
              <a:t>اشتداد الحـر </a:t>
            </a:r>
            <a:endParaRPr lang="ar-EG" b="1" dirty="0"/>
          </a:p>
        </p:txBody>
      </p:sp>
      <p:sp>
        <p:nvSpPr>
          <p:cNvPr id="12" name="مستطيل 11"/>
          <p:cNvSpPr/>
          <p:nvPr/>
        </p:nvSpPr>
        <p:spPr>
          <a:xfrm>
            <a:off x="3278528" y="885808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المصطاف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ُ</a:t>
            </a:r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سعيدٌ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216004" y="2400292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الحـر </a:t>
            </a:r>
            <a:r>
              <a:rPr lang="ar-EG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ُ</a:t>
            </a:r>
            <a:r>
              <a:rPr lang="ar-EG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شديدٌ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59684" y="4113907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أسود</a:t>
            </a:r>
            <a:endParaRPr lang="ar-SA" sz="2000" b="1" dirty="0"/>
          </a:p>
        </p:txBody>
      </p:sp>
      <p:sp>
        <p:nvSpPr>
          <p:cNvPr id="16" name="مستطيل 15"/>
          <p:cNvSpPr/>
          <p:nvPr/>
        </p:nvSpPr>
        <p:spPr>
          <a:xfrm>
            <a:off x="5357818" y="4100460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إلى</a:t>
            </a:r>
            <a:endParaRPr lang="ar-SA" sz="2000" b="1" dirty="0"/>
          </a:p>
        </p:txBody>
      </p:sp>
      <p:sp>
        <p:nvSpPr>
          <p:cNvPr id="17" name="مستطيل 16"/>
          <p:cNvSpPr/>
          <p:nvPr/>
        </p:nvSpPr>
        <p:spPr>
          <a:xfrm>
            <a:off x="3500430" y="4100460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الألوان</a:t>
            </a:r>
            <a:endParaRPr lang="ar-SA" sz="2000" b="1" dirty="0"/>
          </a:p>
        </p:txBody>
      </p:sp>
      <p:sp>
        <p:nvSpPr>
          <p:cNvPr id="18" name="مستطيل 17"/>
          <p:cNvSpPr/>
          <p:nvPr/>
        </p:nvSpPr>
        <p:spPr>
          <a:xfrm>
            <a:off x="6912084" y="4457650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أسود</a:t>
            </a:r>
            <a:endParaRPr lang="ar-SA" sz="2000" b="1" dirty="0"/>
          </a:p>
        </p:txBody>
      </p:sp>
      <p:sp>
        <p:nvSpPr>
          <p:cNvPr id="19" name="مستطيل 18"/>
          <p:cNvSpPr/>
          <p:nvPr/>
        </p:nvSpPr>
        <p:spPr>
          <a:xfrm>
            <a:off x="4817411" y="4457650"/>
            <a:ext cx="138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استشار</a:t>
            </a:r>
            <a:endParaRPr lang="ar-SA" sz="2000" b="1" dirty="0"/>
          </a:p>
        </p:txBody>
      </p:sp>
      <p:sp>
        <p:nvSpPr>
          <p:cNvPr id="20" name="مستطيل 19"/>
          <p:cNvSpPr/>
          <p:nvPr/>
        </p:nvSpPr>
        <p:spPr>
          <a:xfrm>
            <a:off x="7616940" y="4826663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أن</a:t>
            </a:r>
            <a:endParaRPr lang="ar-SA" sz="2000" b="1" dirty="0"/>
          </a:p>
        </p:txBody>
      </p:sp>
      <p:sp>
        <p:nvSpPr>
          <p:cNvPr id="21" name="مستطيل 20"/>
          <p:cNvSpPr/>
          <p:nvPr/>
        </p:nvSpPr>
        <p:spPr>
          <a:xfrm>
            <a:off x="3072640" y="4826663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أقـبل</a:t>
            </a:r>
            <a:endParaRPr lang="ar-SA" sz="2000" b="1" dirty="0"/>
          </a:p>
        </p:txBody>
      </p:sp>
      <p:sp>
        <p:nvSpPr>
          <p:cNvPr id="22" name="مستطيل 21"/>
          <p:cNvSpPr/>
          <p:nvPr/>
        </p:nvSpPr>
        <p:spPr>
          <a:xfrm>
            <a:off x="6215074" y="5172030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أحسدك</a:t>
            </a:r>
            <a:endParaRPr lang="ar-SA" sz="2000" b="1" dirty="0"/>
          </a:p>
        </p:txBody>
      </p:sp>
      <p:sp>
        <p:nvSpPr>
          <p:cNvPr id="23" name="مستطيل 22"/>
          <p:cNvSpPr/>
          <p:nvPr/>
        </p:nvSpPr>
        <p:spPr>
          <a:xfrm>
            <a:off x="3286116" y="5143512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أجابـه</a:t>
            </a:r>
            <a:endParaRPr lang="ar-SA" sz="2000" b="1" dirty="0"/>
          </a:p>
        </p:txBody>
      </p:sp>
      <p:sp>
        <p:nvSpPr>
          <p:cNvPr id="24" name="مستطيل 23"/>
          <p:cNvSpPr/>
          <p:nvPr/>
        </p:nvSpPr>
        <p:spPr>
          <a:xfrm>
            <a:off x="5072066" y="5558693"/>
            <a:ext cx="1169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أعطاك</a:t>
            </a:r>
            <a:endParaRPr lang="ar-SA" sz="2000" b="1" dirty="0"/>
          </a:p>
        </p:txBody>
      </p:sp>
      <p:sp>
        <p:nvSpPr>
          <p:cNvPr id="25" name="مستطيل 24"/>
          <p:cNvSpPr/>
          <p:nvPr/>
        </p:nvSpPr>
        <p:spPr>
          <a:xfrm>
            <a:off x="5321400" y="5975498"/>
            <a:ext cx="1179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استحى</a:t>
            </a:r>
            <a:endParaRPr lang="ar-SA" sz="2000" b="1" dirty="0"/>
          </a:p>
        </p:txBody>
      </p:sp>
      <p:sp>
        <p:nvSpPr>
          <p:cNvPr id="26" name="مستطيل 25"/>
          <p:cNvSpPr/>
          <p:nvPr/>
        </p:nvSpPr>
        <p:spPr>
          <a:xfrm>
            <a:off x="6643702" y="6386476"/>
            <a:ext cx="95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Tahoma" pitchFamily="34" charset="0"/>
                <a:cs typeface="Tahoma" pitchFamily="34" charset="0"/>
              </a:rPr>
              <a:t>أعماه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71479"/>
            <a:ext cx="850112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929454" y="38377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أكتب ما يملى عليّ :</a:t>
            </a:r>
            <a:endParaRPr lang="ar-EG" sz="2400" b="1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00166" y="221455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latin typeface="Courier New" pitchFamily="49" charset="0"/>
                <a:cs typeface="Courier New" pitchFamily="49" charset="0"/>
              </a:rPr>
              <a:t>أَرُْسمُ الْحُرُوفَ النَّاقَِصةَ فِي الْجُمَلِ التَّالِيَةِ بِخَطِّ النَّْسخِ :</a:t>
            </a:r>
            <a:endParaRPr lang="ar-EG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3771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14858"/>
            <a:ext cx="44434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1463" y="2586045"/>
            <a:ext cx="981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4246868" y="2643182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ف</a:t>
            </a:r>
            <a:endParaRPr lang="ar-SA" sz="2800" b="1" dirty="0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322212" y="3255841"/>
            <a:ext cx="452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99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فـ</a:t>
            </a:r>
            <a:endParaRPr lang="ar-SA" sz="2800" b="1" dirty="0">
              <a:solidFill>
                <a:srgbClr val="99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14810" y="3898783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ـفـ</a:t>
            </a:r>
            <a:endParaRPr lang="ar-SA" sz="2800" b="1" dirty="0">
              <a:solidFill>
                <a:srgbClr val="9966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63 L 0.42777 -0.0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31 L 0.29983 -0.087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463 L 0.38576 0.197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89" y="71412"/>
            <a:ext cx="677232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6215074" y="59272"/>
            <a:ext cx="286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996633"/>
                </a:solidFill>
              </a:rPr>
              <a:t>أُجٍيبُ عَنِ الأَْسئِلَةِ الْمُقَابِلَةِ لكل مشهد</a:t>
            </a:r>
            <a:endParaRPr lang="ar-EG" dirty="0">
              <a:solidFill>
                <a:srgbClr val="996633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56715" y="1273718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</a:rPr>
              <a:t>أَحْكي الْقِصةَ لِمجموعتي .</a:t>
            </a:r>
            <a:endParaRPr lang="ar-EG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357982" y="2434232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7030A0"/>
                </a:solidFill>
              </a:rPr>
              <a:t>أَكْتُبُ الْقِصةَ بِألْفاظي الْخاصةِ</a:t>
            </a:r>
          </a:p>
          <a:p>
            <a:r>
              <a:rPr lang="ar-EG" b="1" dirty="0" smtClean="0">
                <a:solidFill>
                  <a:srgbClr val="7030A0"/>
                </a:solidFill>
              </a:rPr>
              <a:t> في الْمَكانِ الْمُخّصِص ، وأَضعُ </a:t>
            </a:r>
          </a:p>
          <a:p>
            <a:r>
              <a:rPr lang="ar-EG" b="1" dirty="0" smtClean="0">
                <a:solidFill>
                  <a:srgbClr val="7030A0"/>
                </a:solidFill>
              </a:rPr>
              <a:t>لهًا عُنْوَانًًا مُنَاسبًًا .</a:t>
            </a:r>
            <a:endParaRPr lang="ar-E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29" y="28576"/>
            <a:ext cx="8922883" cy="67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5984" y="14288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dirty="0" smtClean="0">
                <a:solidFill>
                  <a:srgbClr val="7030A0"/>
                </a:solidFill>
                <a:latin typeface="Estrangelo Edessa" pitchFamily="66"/>
                <a:cs typeface="Estrangelo Edessa" pitchFamily="66"/>
              </a:rPr>
              <a:t>أَكْتُبُ مِنْ ذَاكرتي الْكَلِمَةَ الْمُناِسبَةَ مَحلَّ النُّقاطِ فيمَا يأتي :</a:t>
            </a:r>
            <a:endParaRPr lang="ar-EG" sz="3600" dirty="0">
              <a:solidFill>
                <a:srgbClr val="7030A0"/>
              </a:solidFill>
              <a:latin typeface="Estrangelo Edessa" pitchFamily="66"/>
              <a:cs typeface="Estrangelo Edessa" pitchFamily="66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28728" y="660141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فُصولُ الْعامِ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                                 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بِها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مُخْتَبَرُ</a:t>
            </a: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شتاءٌ باردٌ </a:t>
            </a:r>
            <a:r>
              <a:rPr lang="ar-EG" sz="2000" dirty="0" err="1" smtClean="0">
                <a:latin typeface="Tahoma" pitchFamily="34" charset="0"/>
                <a:cs typeface="Tahoma" pitchFamily="34" charset="0"/>
              </a:rPr>
              <a:t>قارِس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                             </a:t>
            </a:r>
            <a:r>
              <a:rPr lang="ar-EG" sz="2000" dirty="0" err="1" smtClean="0">
                <a:latin typeface="Tahoma" pitchFamily="34" charset="0"/>
                <a:cs typeface="Tahoma" pitchFamily="34" charset="0"/>
              </a:rPr>
              <a:t>بِهِ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تَنْهَمِرُ</a:t>
            </a: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فَتُمْلأ فِيهِ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                                    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وفيهِ يرتوي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</a:t>
            </a:r>
            <a:endParaRPr lang="ar-EG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ويَتْبَعُهُ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 ا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لطَّلــ                       ـْقُ مُنْتَزَهٌ ومُنْتَشرُ</a:t>
            </a: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فَجَوٌّ </a:t>
            </a:r>
            <a:r>
              <a:rPr lang="ar-EG" sz="2000" dirty="0" err="1" smtClean="0">
                <a:latin typeface="Tahoma" pitchFamily="34" charset="0"/>
                <a:cs typeface="Tahoma" pitchFamily="34" charset="0"/>
              </a:rPr>
              <a:t>دَافى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sz="2000" dirty="0" err="1" smtClean="0">
                <a:latin typeface="Tahoma" pitchFamily="34" charset="0"/>
                <a:cs typeface="Tahoma" pitchFamily="34" charset="0"/>
              </a:rPr>
              <a:t>تَحْيا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                              </a:t>
            </a:r>
            <a:r>
              <a:rPr lang="ar-EG" sz="2000" dirty="0" err="1" smtClean="0">
                <a:latin typeface="Tahoma" pitchFamily="34" charset="0"/>
                <a:cs typeface="Tahoma" pitchFamily="34" charset="0"/>
              </a:rPr>
              <a:t>بهِ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وتَزْدَهِرُ</a:t>
            </a: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ويأَتي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ذو حَرٍّ                       عليهِ لَيس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</a:t>
            </a:r>
            <a:endParaRPr lang="ar-EG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وَفيهِ يُحْصدُ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                                 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وفيهِ ينْضجُ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</a:t>
            </a:r>
            <a:endParaRPr lang="ar-EG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sz="2000" dirty="0" smtClean="0">
                <a:latin typeface="Tahoma" pitchFamily="34" charset="0"/>
                <a:cs typeface="Tahoma" pitchFamily="34" charset="0"/>
              </a:rPr>
              <a:t>وفي فَصلِ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 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غَما                     </a:t>
            </a:r>
            <a:r>
              <a:rPr lang="ar-EG" sz="2000" dirty="0" err="1" smtClean="0">
                <a:latin typeface="Tahoma" pitchFamily="34" charset="0"/>
                <a:cs typeface="Tahoma" pitchFamily="34" charset="0"/>
              </a:rPr>
              <a:t>ئِمٌ</a:t>
            </a:r>
            <a:r>
              <a:rPr lang="ar-EG" sz="2000" dirty="0" smtClean="0">
                <a:latin typeface="Tahoma" pitchFamily="34" charset="0"/>
                <a:cs typeface="Tahoma" pitchFamily="34" charset="0"/>
              </a:rPr>
              <a:t> تَبْدو وتنْتَشرُ</a:t>
            </a:r>
            <a:endParaRPr lang="ar-EG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02164" y="3215991"/>
            <a:ext cx="5072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99663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يقولُ جَابِرٌ وَهو يَتَحَدَّثُ عَنْ أَفْضلِ الْفُصولِ عِنْدَهُ :</a:t>
            </a:r>
            <a:endParaRPr lang="ar-EG" sz="2400" b="1" dirty="0">
              <a:solidFill>
                <a:srgbClr val="99663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406" y="3714752"/>
            <a:ext cx="90011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300" b="1" dirty="0" smtClean="0"/>
              <a:t>«الرَّبِيعُ </a:t>
            </a:r>
            <a:r>
              <a:rPr lang="ar-EG" sz="2300" b="1" dirty="0" smtClean="0">
                <a:solidFill>
                  <a:srgbClr val="FF0000"/>
                </a:solidFill>
              </a:rPr>
              <a:t>منِ أَرْوَعِ الْفُصولِ </a:t>
            </a:r>
            <a:r>
              <a:rPr lang="ar-EG" sz="2300" b="1" dirty="0" err="1" smtClean="0"/>
              <a:t>و</a:t>
            </a:r>
            <a:r>
              <a:rPr lang="ar-EG" sz="2300" b="1" dirty="0" smtClean="0"/>
              <a:t> ََأفْضلِها عِنْدي ؛ </a:t>
            </a:r>
            <a:r>
              <a:rPr lang="ar-EG" sz="2300" b="1" dirty="0" smtClean="0">
                <a:solidFill>
                  <a:srgbClr val="FF0000"/>
                </a:solidFill>
              </a:rPr>
              <a:t>لأنََّ كُلَّ شيءٍ فيهِ يِكُونُ جَميلاً </a:t>
            </a:r>
            <a:r>
              <a:rPr lang="ar-EG" sz="2300" b="1" dirty="0" err="1" smtClean="0"/>
              <a:t>و</a:t>
            </a:r>
            <a:r>
              <a:rPr lang="ar-EG" sz="2300" b="1" dirty="0" smtClean="0"/>
              <a:t> ََأنيقًًا . </a:t>
            </a:r>
            <a:r>
              <a:rPr lang="ar-EG" sz="2300" b="1" dirty="0" smtClean="0">
                <a:solidFill>
                  <a:srgbClr val="FF0000"/>
                </a:solidFill>
              </a:rPr>
              <a:t>في ا</a:t>
            </a:r>
            <a:r>
              <a:rPr lang="ar-EG" sz="2300" b="1" dirty="0" smtClean="0"/>
              <a:t>لرَّبيعِ </a:t>
            </a:r>
            <a:r>
              <a:rPr lang="ar-EG" sz="2300" b="1" dirty="0" smtClean="0">
                <a:solidFill>
                  <a:srgbClr val="FF0000"/>
                </a:solidFill>
              </a:rPr>
              <a:t>يَكونُ الْجَوُّ </a:t>
            </a:r>
            <a:r>
              <a:rPr lang="ar-EG" sz="2300" b="1" dirty="0" smtClean="0"/>
              <a:t>دَافِئًًا ومُشمِسا ، وَكَثيرٌ مِنَ الأزْهارِ تَبْدَُأ بِالنُّموِّ فيهِ ، كَما أَنَّ الطُّيورَ تَبْدأُ ببِنِاء أَعْشاشها عَلى الأشجارِ ، وَفي هذا الْفَصلِ قَدْ يَتَغَيَّرُ الْجَوُّ وَتَظْهَرُ سحُبٌ رَماديَّةٌ في السماءِ ، مِمَّا يُؤَدِّي إِلى هُطُولِ الأمَْطارِ ، ثُمَّ ما تَلْبَثُ أَنْ تَعُودَ السماءُ كَما كانَتْ زَرْقاءَ اللَّونِ .</a:t>
            </a:r>
          </a:p>
          <a:p>
            <a:r>
              <a:rPr lang="ar-EG" sz="2300" b="1" dirty="0" smtClean="0">
                <a:solidFill>
                  <a:srgbClr val="FF0000"/>
                </a:solidFill>
              </a:rPr>
              <a:t>في فَصلِ الرَّبِيعِ أَقْضي بَعْضَ الْوقْتِ </a:t>
            </a:r>
            <a:r>
              <a:rPr lang="ar-EG" sz="2300" b="1" dirty="0" smtClean="0"/>
              <a:t>خارجَ الْمَنْزلِ، فَأَنا أُحِبُّ رُكُوبَ دَرَّاجَتي ، وَاللَّعِبَ مَعَ أَصدِقائي في الْحَدِيقَةِ . وَالْبَراري تَكُونُ جَميلَةً في هذا الْفَصلِ ، </a:t>
            </a:r>
            <a:r>
              <a:rPr lang="ar-EG" sz="2300" b="1" dirty="0" err="1" smtClean="0"/>
              <a:t>وَ</a:t>
            </a:r>
            <a:r>
              <a:rPr lang="ar-EG" sz="2300" b="1" dirty="0" smtClean="0"/>
              <a:t> غالِبًًا ما أَقُوُم أَنا وَأُسرتي بِرِحْلاتٍَ بَرِّيَّةٍ كُلَّ يَوْمِ خَمِيسٍ .</a:t>
            </a:r>
          </a:p>
          <a:p>
            <a:pPr algn="ctr"/>
            <a:r>
              <a:rPr lang="ar-EG" sz="2300" b="1" dirty="0" smtClean="0">
                <a:solidFill>
                  <a:srgbClr val="FF0000"/>
                </a:solidFill>
              </a:rPr>
              <a:t>أَنا أُحِبُّ الرَّبيعَ جدًّا فَهُو يَجْعَلُني أَشعُرُ بِالسعادَةِ وَالْحَيويِّةِ </a:t>
            </a:r>
            <a:r>
              <a:rPr lang="ar-EG" sz="2300" b="1" dirty="0" smtClean="0"/>
              <a:t>»</a:t>
            </a:r>
            <a:endParaRPr lang="ar-EG" sz="2300" b="1" dirty="0"/>
          </a:p>
        </p:txBody>
      </p:sp>
      <p:sp>
        <p:nvSpPr>
          <p:cNvPr id="6" name="مستطيل 5"/>
          <p:cNvSpPr/>
          <p:nvPr/>
        </p:nvSpPr>
        <p:spPr>
          <a:xfrm>
            <a:off x="5677467" y="657206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أَرْبَـعـَة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35161" y="671436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للناس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02580" y="1257228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آبـــار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87154" y="1571612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الـربيع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48185" y="2171634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الصّيف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674030" y="2457386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القمحُ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28976" y="2786058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الخريف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82265" y="957188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الأمطار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758670" y="1242940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شـجـر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92812" y="1871594"/>
            <a:ext cx="90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الـدنـيا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87732" y="2171634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يُـصطَبَـرُ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13757" y="2471674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الثَّمـر</a:t>
            </a:r>
            <a:endParaRPr lang="ar-EG" sz="2000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072362" cy="5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285720" y="14285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 smtClean="0">
                <a:solidFill>
                  <a:srgbClr val="996633"/>
                </a:solidFill>
                <a:latin typeface="Arabic Typesetting" pitchFamily="66" charset="-78"/>
                <a:cs typeface="Arabic Typesetting" pitchFamily="66" charset="-78"/>
              </a:rPr>
              <a:t>أَتَحَدَّثُ مُدَّةَ دَقِيْقَتَيْنِ عَنْ أَفْضلِ الْفُصولِ عِنْدي، مَعَ التَّنَبُّهِ إِلى الطَّريقَةِ الَّتي سلَكَهَا جَابِرٌ في حَديثِهِ عَنْ أَفْضلِ الْفُصولِ عِنْدَهُ .</a:t>
            </a:r>
            <a:endParaRPr lang="ar-EG" sz="3600" b="1" dirty="0">
              <a:solidFill>
                <a:srgbClr val="996633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11621" y="6068817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dirty="0" smtClean="0">
                <a:solidFill>
                  <a:srgbClr val="9900CC"/>
                </a:solidFill>
                <a:latin typeface="Arabic Typesetting" pitchFamily="66" charset="-78"/>
                <a:cs typeface="Arabic Typesetting" pitchFamily="66" charset="-78"/>
              </a:rPr>
              <a:t> أستَفيدُ مِنَ الْكلماتِ والعباراتِ المُلَوَّنَةِ في حَديثي .</a:t>
            </a:r>
            <a:endParaRPr lang="ar-EG" sz="3600" dirty="0">
              <a:solidFill>
                <a:srgbClr val="9900CC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70" y="71414"/>
            <a:ext cx="90011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900" b="1" dirty="0" smtClean="0">
                <a:solidFill>
                  <a:srgbClr val="9900CC"/>
                </a:solidFill>
              </a:rPr>
              <a:t>أَكْتُبُ فيما لا يزيدُ عَلى ستَّةِ أَسطُرٍ عَن أَحَدِ فُصولِ السنَةِ ، مَعَ الاستِعَانة بِمَاِ اكتَسبْتُهُ مِن مُفْرداتِ وتراكيبِ الْوحْدَة .</a:t>
            </a:r>
            <a:endParaRPr lang="ar-EG" sz="1900" b="1" dirty="0">
              <a:solidFill>
                <a:srgbClr val="9900CC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571480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بَعْدَ أَنْ قَرَْأتُ قِصةَ عَيْنِ الْقَمَرِ وَاْستَمْتَعتُ بِها :</a:t>
            </a:r>
            <a:endParaRPr lang="ar-EG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85918" y="571480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أُجِيبُ عَنِ الأَْسئِلَةِ التَّالِيَةِ :</a:t>
            </a:r>
            <a:endParaRPr lang="ar-EG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77329" y="1059404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</a:rPr>
              <a:t>ما الْمُشكِلَةُ الَّتي واجَهتْ جَماعةَ الْفِيَلَةِ ؟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52457" y="1488032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</a:rPr>
              <a:t>مَاذَا فَعَلَتِ الْفِيَلَةُ لِحَلِّ الْمُشكِلَةِ ؟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14286" y="1904518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</a:rPr>
              <a:t>مَتى اجْتَمَعَتِ الأرََانِبُ ؟ وَلِمَاذَا ؟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00512" y="2345288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</a:rPr>
              <a:t>أُرَتِّبُ الأَعْمَالَ الَّتي قَامَ بِها الأرَْنَبُ حازِمٌ لِتَحْقِيقِ اتِّفاقِ الأرَانِبِ :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71604" y="1000108"/>
            <a:ext cx="421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latin typeface="Tahoma" pitchFamily="34" charset="0"/>
                <a:cs typeface="Tahoma" pitchFamily="34" charset="0"/>
              </a:rPr>
              <a:t>قلة الماء </a:t>
            </a:r>
            <a:r>
              <a:rPr lang="ar-EG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EG" dirty="0" smtClean="0">
                <a:latin typeface="Tahoma" pitchFamily="34" charset="0"/>
                <a:cs typeface="Tahoma" pitchFamily="34" charset="0"/>
              </a:rPr>
              <a:t> انحباس الأمطار عنها .</a:t>
            </a:r>
            <a:endParaRPr lang="ar-E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874304" y="1488032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Tahoma" pitchFamily="34" charset="0"/>
                <a:cs typeface="Tahoma" pitchFamily="34" charset="0"/>
              </a:rPr>
              <a:t>أرسلَ الْمَلِكُ جُنُودَهُ لِلْبَحْثِ عَنِ الْماءِ</a:t>
            </a:r>
            <a:endParaRPr lang="ar-E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5720" y="191666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latin typeface="Tahoma" pitchFamily="34" charset="0"/>
                <a:cs typeface="Tahoma" pitchFamily="34" charset="0"/>
              </a:rPr>
              <a:t>عندما َوَطِئَتِ الْفِيَلَةُ بَِأرْجُلِهَا الأرََانِبَ وَجُحُورَها فَأَهْلَكَتْ مِنْهَا الْكَثِيْرَ .</a:t>
            </a:r>
            <a:endParaRPr lang="ar-EG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407196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428596" y="450057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14308" y="252888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0582" y="350043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811283" y="3244334"/>
            <a:ext cx="411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</a:rPr>
              <a:t>كَيْفَ رَأَى مَلِكُ الْفِيَلَةِ الْقَمَرَ لَمَّا حَرَّكَ الْمَاءَ بِخُرْطُومِهِ ؟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643570" y="3643314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latin typeface="Tahoma" pitchFamily="34" charset="0"/>
                <a:cs typeface="Tahoma" pitchFamily="34" charset="0"/>
              </a:rPr>
              <a:t>فَخُيِّلَ إِلَيْهِ أَنَّ الْقَمَرَ يَرْتَعِدُ .</a:t>
            </a:r>
            <a:endParaRPr lang="ar-EG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2357455" cy="23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2786082" cy="157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6574794" y="71414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أُنْجِزُ مَْشروعي الأوَّلَ :</a:t>
            </a:r>
            <a:endParaRPr lang="ar-EG" dirty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39820" y="416462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يَلْزَمُني </a:t>
            </a:r>
            <a:r>
              <a:rPr lang="ar-EG" b="1" dirty="0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لإِعْدادِ </a:t>
            </a:r>
            <a:r>
              <a:rPr lang="ar-EG" b="1" dirty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الدَفْتَرِ 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786578" y="857232"/>
            <a:ext cx="2292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</a:rPr>
              <a:t>ألصق بعض الأوراق ببعضها</a:t>
            </a:r>
          </a:p>
          <a:p>
            <a:r>
              <a:rPr lang="ar-EG" b="1" dirty="0" smtClean="0">
                <a:solidFill>
                  <a:srgbClr val="006600"/>
                </a:solidFill>
              </a:rPr>
              <a:t> الآخر ، أو استخدم الدباسة</a:t>
            </a:r>
            <a:endParaRPr lang="ar-EG" b="1" dirty="0">
              <a:solidFill>
                <a:srgbClr val="0066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1438" y="337026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 smtClean="0">
                <a:solidFill>
                  <a:srgbClr val="C00000"/>
                </a:solidFill>
              </a:rPr>
              <a:t>الصفْحَةِ الأولى </a:t>
            </a:r>
            <a:r>
              <a:rPr lang="ar-EG" sz="2400" dirty="0" smtClean="0"/>
              <a:t>: أَكْتُبُ:اسمي ، صفِّي الدِّرَاسي ، مَدْرَستي </a:t>
            </a:r>
            <a:r>
              <a:rPr lang="ar-EG" sz="2400" dirty="0"/>
              <a:t>، تَاريخَ </a:t>
            </a:r>
            <a:r>
              <a:rPr lang="ar-EG" sz="2400" dirty="0" smtClean="0"/>
              <a:t>مَوْلِدِي .</a:t>
            </a:r>
            <a:endParaRPr lang="ar-EG" sz="2400" dirty="0"/>
          </a:p>
          <a:p>
            <a:r>
              <a:rPr lang="ar-EG" sz="2400" dirty="0" smtClean="0">
                <a:solidFill>
                  <a:srgbClr val="C00000"/>
                </a:solidFill>
              </a:rPr>
              <a:t>الصفْحَةِ</a:t>
            </a:r>
            <a:r>
              <a:rPr lang="ar-EG" sz="2400" dirty="0" smtClean="0"/>
              <a:t> </a:t>
            </a:r>
            <a:r>
              <a:rPr lang="ar-EG" sz="2400" dirty="0" smtClean="0">
                <a:solidFill>
                  <a:srgbClr val="C00000"/>
                </a:solidFill>
              </a:rPr>
              <a:t>الثَّانِيَةِ</a:t>
            </a:r>
            <a:r>
              <a:rPr lang="ar-EG" sz="2400" dirty="0" smtClean="0"/>
              <a:t> : أَكتُبُ </a:t>
            </a:r>
            <a:r>
              <a:rPr lang="ar-EG" sz="2400" dirty="0"/>
              <a:t>:</a:t>
            </a:r>
            <a:r>
              <a:rPr lang="ar-EG" sz="2400" dirty="0" smtClean="0"/>
              <a:t>اسمَ الفَصلِ </a:t>
            </a:r>
            <a:r>
              <a:rPr lang="ar-EG" sz="2400" dirty="0"/>
              <a:t>الذي ولدتُ </a:t>
            </a:r>
            <a:r>
              <a:rPr lang="ar-EG" sz="2400" dirty="0" smtClean="0"/>
              <a:t>فيه ، وَصورةً أَو </a:t>
            </a:r>
            <a:r>
              <a:rPr lang="ar-EG" sz="2400" dirty="0" err="1" smtClean="0"/>
              <a:t>رسمَة</a:t>
            </a:r>
            <a:r>
              <a:rPr lang="ar-EG" sz="2400" dirty="0" smtClean="0"/>
              <a:t> </a:t>
            </a:r>
            <a:r>
              <a:rPr lang="ar-EG" sz="2400" dirty="0"/>
              <a:t>تُعَبِّرُ </a:t>
            </a:r>
            <a:r>
              <a:rPr lang="ar-EG" sz="2400" dirty="0" smtClean="0"/>
              <a:t>عَنْهُ .</a:t>
            </a:r>
            <a:endParaRPr lang="ar-EG" sz="2400" dirty="0"/>
          </a:p>
          <a:p>
            <a:r>
              <a:rPr lang="ar-EG" sz="2400" dirty="0" smtClean="0">
                <a:solidFill>
                  <a:srgbClr val="C00000"/>
                </a:solidFill>
              </a:rPr>
              <a:t>الصفْحةِ</a:t>
            </a:r>
            <a:r>
              <a:rPr lang="ar-EG" sz="2400" dirty="0" smtClean="0"/>
              <a:t> </a:t>
            </a:r>
            <a:r>
              <a:rPr lang="ar-EG" sz="2400" dirty="0">
                <a:solidFill>
                  <a:srgbClr val="C00000"/>
                </a:solidFill>
              </a:rPr>
              <a:t>الثَّالثَةِ</a:t>
            </a:r>
            <a:r>
              <a:rPr lang="ar-EG" sz="2400" dirty="0"/>
              <a:t> : </a:t>
            </a:r>
            <a:r>
              <a:rPr lang="ar-EG" sz="2400" dirty="0" smtClean="0"/>
              <a:t>رُسومٌ أَو صورٌ لِمَلابِس </a:t>
            </a:r>
            <a:r>
              <a:rPr lang="ar-EG" sz="2400" dirty="0"/>
              <a:t>هذا </a:t>
            </a:r>
            <a:r>
              <a:rPr lang="ar-EG" sz="2400" dirty="0" smtClean="0"/>
              <a:t>الفصلِ ، والمأكولاتِ </a:t>
            </a:r>
            <a:r>
              <a:rPr lang="ar-EG" sz="2400" dirty="0"/>
              <a:t>الَّتي </a:t>
            </a:r>
            <a:r>
              <a:rPr lang="ar-EG" sz="2400" dirty="0" smtClean="0"/>
              <a:t>نأكلها فيه ، والنَّشاطاتِ </a:t>
            </a:r>
            <a:r>
              <a:rPr lang="ar-EG" sz="2400" dirty="0"/>
              <a:t>الَّتي نقومُ </a:t>
            </a:r>
            <a:r>
              <a:rPr lang="ar-EG" sz="2400" dirty="0" err="1"/>
              <a:t>بها</a:t>
            </a:r>
            <a:r>
              <a:rPr lang="ar-EG" sz="2400" dirty="0"/>
              <a:t> </a:t>
            </a:r>
            <a:r>
              <a:rPr lang="ar-EG" sz="2400" dirty="0" smtClean="0"/>
              <a:t>فيه ( أَجْمَعُها </a:t>
            </a:r>
            <a:r>
              <a:rPr lang="ar-EG" sz="2400" dirty="0"/>
              <a:t>مِنَ </a:t>
            </a:r>
            <a:r>
              <a:rPr lang="ar-EG" sz="2400" dirty="0" smtClean="0"/>
              <a:t>الصحُفِ والْمَجَلاتَّ الْقَديمةِ ، أَو مِنَ الإنْتَرنِتْ ، أَو </a:t>
            </a:r>
            <a:r>
              <a:rPr lang="ar-EG" sz="2400" dirty="0"/>
              <a:t>مِن </a:t>
            </a:r>
            <a:r>
              <a:rPr lang="ar-EG" sz="2400" dirty="0" smtClean="0"/>
              <a:t>أَقراصِ الْحاسوب ، أَو أَرسمُها بنفسي ) .</a:t>
            </a:r>
            <a:endParaRPr lang="ar-EG" sz="2400" dirty="0"/>
          </a:p>
          <a:p>
            <a:r>
              <a:rPr lang="ar-EG" sz="2400" dirty="0" smtClean="0">
                <a:solidFill>
                  <a:srgbClr val="C00000"/>
                </a:solidFill>
              </a:rPr>
              <a:t>الصفْحَةِ</a:t>
            </a:r>
            <a:r>
              <a:rPr lang="ar-EG" sz="2400" dirty="0" smtClean="0"/>
              <a:t> </a:t>
            </a:r>
            <a:r>
              <a:rPr lang="ar-EG" sz="2400" dirty="0" smtClean="0">
                <a:solidFill>
                  <a:srgbClr val="C00000"/>
                </a:solidFill>
              </a:rPr>
              <a:t>الرَّابِعةِ</a:t>
            </a:r>
            <a:r>
              <a:rPr lang="ar-EG" sz="2400" dirty="0" smtClean="0"/>
              <a:t> : أُجِيبُ </a:t>
            </a:r>
            <a:r>
              <a:rPr lang="ar-EG" sz="2400" dirty="0"/>
              <a:t>عَنِ </a:t>
            </a:r>
            <a:r>
              <a:rPr lang="ar-EG" sz="2400" dirty="0" smtClean="0"/>
              <a:t>السؤاليْنِ :</a:t>
            </a:r>
            <a:endParaRPr lang="ar-EG" sz="2400" dirty="0"/>
          </a:p>
          <a:p>
            <a:r>
              <a:rPr lang="ar-EG" sz="2400" dirty="0"/>
              <a:t>لِماذا نُحِبُّ هَذا </a:t>
            </a:r>
            <a:r>
              <a:rPr lang="ar-EG" sz="2400" dirty="0" smtClean="0"/>
              <a:t>الْفَصلَ ؟</a:t>
            </a:r>
            <a:endParaRPr lang="ar-EG" sz="2400" dirty="0"/>
          </a:p>
          <a:p>
            <a:r>
              <a:rPr lang="ar-EG" sz="2400" dirty="0"/>
              <a:t>مَنْ مِنْ عَائلتي </a:t>
            </a:r>
            <a:r>
              <a:rPr lang="ar-EG" sz="2400" dirty="0" smtClean="0"/>
              <a:t>أَو أَصحابي </a:t>
            </a:r>
            <a:r>
              <a:rPr lang="ar-EG" sz="2400" dirty="0"/>
              <a:t>يُحِبُّ هذا </a:t>
            </a:r>
            <a:r>
              <a:rPr lang="ar-EG" sz="2400" dirty="0" smtClean="0"/>
              <a:t>الْفَصلَ مثلي ؟</a:t>
            </a:r>
            <a:endParaRPr lang="ar-EG" sz="2400" dirty="0"/>
          </a:p>
          <a:p>
            <a:r>
              <a:rPr lang="ar-EG" sz="2400" dirty="0" smtClean="0">
                <a:solidFill>
                  <a:srgbClr val="C00000"/>
                </a:solidFill>
              </a:rPr>
              <a:t>الصفْحةِ</a:t>
            </a:r>
            <a:r>
              <a:rPr lang="ar-EG" sz="2400" dirty="0" smtClean="0"/>
              <a:t> </a:t>
            </a:r>
            <a:r>
              <a:rPr lang="ar-EG" sz="2400" dirty="0" smtClean="0">
                <a:solidFill>
                  <a:srgbClr val="C00000"/>
                </a:solidFill>
              </a:rPr>
              <a:t>الأخَيرةِ</a:t>
            </a:r>
            <a:r>
              <a:rPr lang="ar-EG" sz="2400" dirty="0" smtClean="0"/>
              <a:t> </a:t>
            </a:r>
            <a:r>
              <a:rPr lang="ar-EG" sz="2400" dirty="0"/>
              <a:t>: </a:t>
            </a:r>
            <a:r>
              <a:rPr lang="ar-EG" sz="2400" dirty="0" smtClean="0"/>
              <a:t>أَقُصُّ </a:t>
            </a:r>
            <a:r>
              <a:rPr lang="ar-EG" sz="2400" dirty="0"/>
              <a:t>وَرَقَةَ التَّقويمِ بَعْدَ تَعْبِئَتِها، </a:t>
            </a:r>
            <a:r>
              <a:rPr lang="ar-EG" sz="2400" dirty="0" err="1"/>
              <a:t>وَ</a:t>
            </a:r>
            <a:r>
              <a:rPr lang="ar-EG" sz="2400" dirty="0"/>
              <a:t> </a:t>
            </a:r>
            <a:r>
              <a:rPr lang="ar-EG" sz="2400" dirty="0" smtClean="0"/>
              <a:t>أَجْعَلُها الصفْحةَ الأخَيرةَ </a:t>
            </a:r>
            <a:r>
              <a:rPr lang="ar-EG" sz="2400" dirty="0"/>
              <a:t>مِنْ </a:t>
            </a:r>
            <a:r>
              <a:rPr lang="ar-EG" sz="2400" dirty="0" smtClean="0"/>
              <a:t>دَفْتَري .</a:t>
            </a:r>
            <a:endParaRPr lang="ar-EG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546033" y="71414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>
                <a:solidFill>
                  <a:srgbClr val="996633"/>
                </a:solidFill>
              </a:rPr>
              <a:t>دَفْتَرٌ </a:t>
            </a:r>
            <a:r>
              <a:rPr lang="ar-EG" sz="2000" dirty="0" smtClean="0">
                <a:solidFill>
                  <a:srgbClr val="996633"/>
                </a:solidFill>
              </a:rPr>
              <a:t>بِعُنْوانِ :</a:t>
            </a:r>
            <a:endParaRPr lang="ar-EG" sz="2000" dirty="0">
              <a:solidFill>
                <a:srgbClr val="996633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4282" y="357166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rgbClr val="3333FF"/>
                </a:solidFill>
              </a:rPr>
              <a:t>«</a:t>
            </a:r>
            <a:r>
              <a:rPr lang="ar-EG" sz="2000" b="1" dirty="0" smtClean="0">
                <a:solidFill>
                  <a:srgbClr val="3333FF"/>
                </a:solidFill>
              </a:rPr>
              <a:t>الْفَصلُ </a:t>
            </a:r>
            <a:r>
              <a:rPr lang="ar-EG" sz="2000" b="1" dirty="0">
                <a:solidFill>
                  <a:srgbClr val="3333FF"/>
                </a:solidFill>
              </a:rPr>
              <a:t>الَّذي وُلِدْتُ </a:t>
            </a:r>
            <a:r>
              <a:rPr lang="ar-EG" sz="2000" b="1" dirty="0" smtClean="0">
                <a:solidFill>
                  <a:srgbClr val="3333FF"/>
                </a:solidFill>
              </a:rPr>
              <a:t>فيهِ »</a:t>
            </a:r>
            <a:endParaRPr lang="ar-EG" sz="2000" b="1" dirty="0">
              <a:solidFill>
                <a:srgbClr val="3333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00034" y="2357430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solidFill>
                  <a:srgbClr val="C00000"/>
                </a:solidFill>
              </a:rPr>
              <a:t>أقصُّ الأوَراقَ بِشكْلٍ </a:t>
            </a:r>
            <a:r>
              <a:rPr lang="ar-EG" b="1" dirty="0">
                <a:solidFill>
                  <a:srgbClr val="C00000"/>
                </a:solidFill>
              </a:rPr>
              <a:t>جَذَّابٍ</a:t>
            </a:r>
          </a:p>
          <a:p>
            <a:pPr algn="ctr"/>
            <a:r>
              <a:rPr lang="ar-EG" b="1" dirty="0" smtClean="0">
                <a:solidFill>
                  <a:srgbClr val="C00000"/>
                </a:solidFill>
              </a:rPr>
              <a:t>( قَطْرَةُ ماءٍ ، مِظَلَّة ، غَيْمَة ، شمْس ،</a:t>
            </a:r>
            <a:endParaRPr lang="ar-EG" b="1" dirty="0">
              <a:solidFill>
                <a:srgbClr val="C00000"/>
              </a:solidFill>
            </a:endParaRPr>
          </a:p>
          <a:p>
            <a:pPr algn="ctr"/>
            <a:r>
              <a:rPr lang="ar-EG" b="1" dirty="0">
                <a:solidFill>
                  <a:srgbClr val="C00000"/>
                </a:solidFill>
              </a:rPr>
              <a:t>مِعْطَف </a:t>
            </a:r>
            <a:r>
              <a:rPr lang="ar-EG" b="1" dirty="0" smtClean="0">
                <a:solidFill>
                  <a:srgbClr val="C00000"/>
                </a:solidFill>
              </a:rPr>
              <a:t>.....).</a:t>
            </a:r>
            <a:endParaRPr lang="ar-EG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214290"/>
            <a:ext cx="9001155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822196" y="59272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أَكْمِلُ الْخريطَةَ التَّالِيَةَ :</a:t>
            </a:r>
            <a:endParaRPr lang="ar-EG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72132" y="1543038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latin typeface="Tahoma" pitchFamily="34" charset="0"/>
              </a:rPr>
              <a:t>توجه الملك بفيلته إلى العين .</a:t>
            </a:r>
            <a:endParaRPr lang="ar-EG" b="1" dirty="0">
              <a:latin typeface="Tahom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57906" y="5472128"/>
            <a:ext cx="1928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C00000"/>
                </a:solidFill>
                <a:latin typeface="Tahoma" pitchFamily="34" charset="0"/>
              </a:rPr>
              <a:t>قرب عين الماء .</a:t>
            </a:r>
            <a:endParaRPr lang="ar-EG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7224" y="5172088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انعدام الماء</a:t>
            </a:r>
            <a:endParaRPr lang="ar-E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7158" y="5502848"/>
            <a:ext cx="2071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لقاء الأرنب بالملك</a:t>
            </a:r>
            <a:endParaRPr lang="ar-E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57224" y="5845750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رحيل الفيلة</a:t>
            </a:r>
            <a:endParaRPr lang="ar-E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61980" y="1005472"/>
            <a:ext cx="243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latin typeface="Tahoma" pitchFamily="34" charset="0"/>
                <a:cs typeface="Tahoma" pitchFamily="34" charset="0"/>
              </a:rPr>
              <a:t>استيلاء الفيلة على </a:t>
            </a:r>
          </a:p>
          <a:p>
            <a:pPr algn="ctr"/>
            <a:r>
              <a:rPr lang="ar-EG" b="1" dirty="0" smtClean="0">
                <a:latin typeface="Tahoma" pitchFamily="34" charset="0"/>
                <a:cs typeface="Tahoma" pitchFamily="34" charset="0"/>
              </a:rPr>
              <a:t>عين الماء </a:t>
            </a:r>
            <a:r>
              <a:rPr lang="ar-EG" b="1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هدم جحور الأرانب .</a:t>
            </a:r>
            <a:endParaRPr lang="ar-E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71868" y="3414252"/>
            <a:ext cx="1928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C00000"/>
                </a:solidFill>
                <a:latin typeface="Tahoma" pitchFamily="34" charset="0"/>
              </a:rPr>
              <a:t>عودة الفيلة </a:t>
            </a:r>
            <a:endParaRPr lang="ar-EG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5048" y="71414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أتأمَّلُ وأُنـجزُ </a:t>
            </a:r>
            <a:r>
              <a:rPr lang="ar-EG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التَّقْريرَ:</a:t>
            </a:r>
            <a:endParaRPr lang="ar-EG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500694" y="642918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هَذِهِ </a:t>
            </a:r>
            <a:r>
              <a:rPr lang="ar-EG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الْقُصاصةُ ُأخِذَتْ </a:t>
            </a:r>
            <a:r>
              <a:rPr lang="ar-EG" dirty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مِنْ </a:t>
            </a:r>
            <a:r>
              <a:rPr lang="ar-EG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مَوسوعَةٍ ،</a:t>
            </a:r>
          </a:p>
          <a:p>
            <a:r>
              <a:rPr lang="ar-EG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أَتأمَّلُها وَأقرْأُ </a:t>
            </a:r>
            <a:r>
              <a:rPr lang="ar-EG" dirty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ما وَرَدَ </a:t>
            </a:r>
            <a:r>
              <a:rPr lang="ar-EG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فيها ، ثُمَّ أُجيبُ </a:t>
            </a:r>
          </a:p>
          <a:p>
            <a:r>
              <a:rPr lang="ar-EG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عَنِ الأَسئلةِ ؛ لأستَنْتِجَ تعريفًا لِلْمَوسوعَةِ :</a:t>
            </a:r>
            <a:endParaRPr lang="ar-EG" dirty="0">
              <a:solidFill>
                <a:srgbClr val="9966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404" y="2165986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قَدَّمَتِ </a:t>
            </a:r>
            <a:r>
              <a:rPr lang="ar-EG" dirty="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الْمَوسوعةُ </a:t>
            </a:r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مَعْلوماتٍ</a:t>
            </a:r>
          </a:p>
          <a:p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عَنْ </a:t>
            </a:r>
            <a:r>
              <a:rPr lang="ar-EG" dirty="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مَوضوعٍ </a:t>
            </a:r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مُعَيّنٍ. ما هو؟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858032" y="4363058"/>
            <a:ext cx="22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هَلِ </a:t>
            </a:r>
            <a:r>
              <a:rPr lang="ar-EG" dirty="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الصورُ </a:t>
            </a:r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لها علاقةٌ</a:t>
            </a:r>
          </a:p>
          <a:p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بِالْمَعْلُوماتِ ؟ ما فائِدةُ</a:t>
            </a:r>
          </a:p>
          <a:p>
            <a:r>
              <a:rPr lang="ar-EG" dirty="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الصوَرِ </a:t>
            </a:r>
            <a:r>
              <a:rPr lang="ar-EG" dirty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29322" y="2880366"/>
            <a:ext cx="300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</a:t>
            </a:r>
          </a:p>
          <a:p>
            <a:endParaRPr lang="ar-EG" dirty="0">
              <a:latin typeface="Arial Unicode MS" pitchFamily="34" charset="-128"/>
              <a:ea typeface="Arial Unicode MS" pitchFamily="34" charset="-128"/>
            </a:endParaRPr>
          </a:p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</a:t>
            </a:r>
          </a:p>
          <a:p>
            <a:endParaRPr lang="ar-EG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29322" y="5166382"/>
            <a:ext cx="300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</a:t>
            </a:r>
          </a:p>
          <a:p>
            <a:endParaRPr lang="ar-EG" dirty="0">
              <a:latin typeface="Arial Unicode MS" pitchFamily="34" charset="-128"/>
              <a:ea typeface="Arial Unicode MS" pitchFamily="34" charset="-128"/>
            </a:endParaRPr>
          </a:p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</a:t>
            </a:r>
          </a:p>
          <a:p>
            <a:endParaRPr lang="ar-EG" dirty="0">
              <a:latin typeface="Arial Unicode MS" pitchFamily="34" charset="-128"/>
              <a:ea typeface="Arial Unicode MS" pitchFamily="34" charset="-128"/>
            </a:endParaRPr>
          </a:p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</a:t>
            </a:r>
            <a:endParaRPr lang="ar-EG" dirty="0"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52"/>
            <a:ext cx="55721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428596" y="51500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sz="2000" dirty="0"/>
              <a:t>في </a:t>
            </a:r>
            <a:r>
              <a:rPr lang="ar-EG" sz="2000" dirty="0" smtClean="0"/>
              <a:t>رأْيك : </a:t>
            </a:r>
            <a:r>
              <a:rPr lang="ar-EG" sz="2000" dirty="0"/>
              <a:t>هَلِ </a:t>
            </a:r>
            <a:r>
              <a:rPr lang="ar-EG" sz="2000" dirty="0" smtClean="0"/>
              <a:t>الْمَوسوعةُ </a:t>
            </a:r>
            <a:r>
              <a:rPr lang="ar-EG" sz="2000" dirty="0"/>
              <a:t>يَجِبُ </a:t>
            </a:r>
            <a:r>
              <a:rPr lang="ar-EG" sz="2000" dirty="0" smtClean="0"/>
              <a:t>أنْ </a:t>
            </a:r>
            <a:r>
              <a:rPr lang="ar-EG" sz="2000" dirty="0"/>
              <a:t>تَحْتويَ</a:t>
            </a:r>
          </a:p>
          <a:p>
            <a:r>
              <a:rPr lang="ar-EG" sz="2000" dirty="0"/>
              <a:t>على مَعْلوماتٍ </a:t>
            </a:r>
            <a:r>
              <a:rPr lang="ar-EG" sz="2000" dirty="0" smtClean="0"/>
              <a:t>تُصاحِبُها صوَرٌ ورسومٌ ؟</a:t>
            </a:r>
            <a:endParaRPr lang="ar-EG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214282" y="5899540"/>
            <a:ext cx="578646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......................................................................................</a:t>
            </a:r>
          </a:p>
          <a:p>
            <a:endParaRPr lang="ar-EG" sz="900" dirty="0">
              <a:latin typeface="Arial Unicode MS" pitchFamily="34" charset="-128"/>
              <a:ea typeface="Arial Unicode MS" pitchFamily="34" charset="-128"/>
            </a:endParaRPr>
          </a:p>
          <a:p>
            <a:r>
              <a:rPr lang="ar-EG" dirty="0" smtClean="0">
                <a:latin typeface="Arial Unicode MS" pitchFamily="34" charset="-128"/>
                <a:ea typeface="Arial Unicode MS" pitchFamily="34" charset="-128"/>
              </a:rPr>
              <a:t>.....................................................................................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143768" y="2868364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الصاعقة </a:t>
            </a:r>
            <a:endParaRPr lang="ar-EG" sz="2000" dirty="0">
              <a:solidFill>
                <a:srgbClr val="99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788429" y="5143512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نعم</a:t>
            </a:r>
            <a:endParaRPr lang="ar-EG" sz="2000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77475" y="5686384"/>
            <a:ext cx="23199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تقريب المعن للذهن </a:t>
            </a:r>
          </a:p>
          <a:p>
            <a:pPr algn="ctr"/>
            <a:endParaRPr lang="ar-EG" sz="1600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EG" sz="2000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و توضيحه</a:t>
            </a:r>
            <a:endParaRPr lang="ar-EG" sz="2000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786050" y="588646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نعم</a:t>
            </a:r>
            <a:endParaRPr lang="ar-EG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71414"/>
            <a:ext cx="7321919" cy="66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19113"/>
            <a:ext cx="8215370" cy="33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2286000" y="59272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أَفْهَمُ النَّصَّ </a:t>
            </a:r>
            <a:r>
              <a:rPr lang="ar-EG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، </a:t>
            </a:r>
            <a:r>
              <a:rPr lang="ar-EG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وأحْفَظُ الأدَعيَةَ </a:t>
            </a:r>
            <a:r>
              <a:rPr lang="ar-EG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النَّبويَّةَ :</a:t>
            </a:r>
            <a:endParaRPr lang="ar-EG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6000" y="345024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مِنْ </a:t>
            </a:r>
            <a:r>
              <a:rPr lang="ar-E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هديِهِ صلّى اللّه </a:t>
            </a:r>
            <a:r>
              <a:rPr lang="ar-EG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عَلَيْهِ </a:t>
            </a:r>
            <a:r>
              <a:rPr lang="ar-E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وَسلّمَ </a:t>
            </a:r>
            <a:r>
              <a:rPr lang="ar-EG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في </a:t>
            </a:r>
            <a:r>
              <a:rPr lang="ar-E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الاستِسقَاءِ</a:t>
            </a:r>
            <a:endParaRPr lang="ar-EG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034" y="4214818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الاستِسقاءُ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: طَلَبُ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إِنْزَالِ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الْمَطَرِ مِنَ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الَّلهِ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عَزَّ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وَجَلَّ .</a:t>
            </a:r>
            <a:endParaRPr lang="ar-EG" b="1" dirty="0">
              <a:latin typeface="Tahoma" pitchFamily="34" charset="0"/>
              <a:cs typeface="Tahoma" pitchFamily="34" charset="0"/>
            </a:endParaRPr>
          </a:p>
          <a:p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غَيْثًًا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: مَطَرًًا</a:t>
            </a:r>
          </a:p>
          <a:p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مُغِيثًًا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: مُعِينًًا.</a:t>
            </a:r>
          </a:p>
          <a:p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مَرِيئًًا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: هَنِيئًًا.</a:t>
            </a:r>
          </a:p>
          <a:p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مَرِيعًًا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مُخْصبًا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ar-E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صيّبًًا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: مَطَرًًا .</a:t>
            </a:r>
          </a:p>
          <a:p>
            <a:r>
              <a:rPr lang="ar-E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يَحْسرُ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ثَوْبَهُ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أَيْ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: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يَكْشفُ بَعْض بَدَنه .</a:t>
            </a:r>
            <a:endParaRPr lang="ar-EG" b="1" dirty="0">
              <a:latin typeface="Tahoma" pitchFamily="34" charset="0"/>
              <a:cs typeface="Tahoma" pitchFamily="34" charset="0"/>
            </a:endParaRPr>
          </a:p>
          <a:p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حَدِيث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عَهْد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بِرَبِّهِ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أَيْ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: بِتَكْوِينِ رَبّه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إِيَّاهُ ومَعْنَاهُ : أَنَّ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الْمَطَر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رَحْمَةٌ ,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وَهِيَ قَرِيبَةُ الْعَهْد بِخَلْقِ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الَّله </a:t>
            </a:r>
            <a:r>
              <a:rPr lang="ar-EG" b="1" dirty="0">
                <a:latin typeface="Tahoma" pitchFamily="34" charset="0"/>
                <a:cs typeface="Tahoma" pitchFamily="34" charset="0"/>
              </a:rPr>
              <a:t>تَعَالَى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لَهَا .</a:t>
            </a:r>
            <a:endParaRPr lang="ar-E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81092" y="3845486"/>
            <a:ext cx="8675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الكلمة</a:t>
            </a:r>
            <a:endParaRPr lang="ar-EG" dirty="0"/>
          </a:p>
        </p:txBody>
      </p:sp>
      <p:sp>
        <p:nvSpPr>
          <p:cNvPr id="7" name="مستطيل 6"/>
          <p:cNvSpPr/>
          <p:nvPr/>
        </p:nvSpPr>
        <p:spPr>
          <a:xfrm>
            <a:off x="6554635" y="3845486"/>
            <a:ext cx="8851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معناها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57864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5942286" y="59272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أَقْرَأ </a:t>
            </a:r>
            <a:r>
              <a:rPr lang="ar-EG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الْقِطْعةَ </a:t>
            </a:r>
            <a:r>
              <a:rPr lang="ar-EG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التَّالِيَةَ ، </a:t>
            </a:r>
            <a:r>
              <a:rPr lang="ar-EG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ثُمَّ </a:t>
            </a:r>
            <a:r>
              <a:rPr lang="ar-EG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أُجيبُ :</a:t>
            </a:r>
            <a:endParaRPr lang="ar-EG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227623" y="642918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996633"/>
                </a:solidFill>
              </a:rPr>
              <a:t>مِنْ كَمْ فِقْرَةٍ تَتَكوَّنُ هذهِ الْقطْعَةُ ؟ </a:t>
            </a:r>
          </a:p>
          <a:p>
            <a:pPr algn="ctr"/>
            <a:r>
              <a:rPr lang="ar-EG" dirty="0" smtClean="0">
                <a:solidFill>
                  <a:srgbClr val="996633"/>
                </a:solidFill>
              </a:rPr>
              <a:t>(....................</a:t>
            </a:r>
            <a:r>
              <a:rPr lang="ar-EG" b="1" dirty="0" smtClean="0">
                <a:solidFill>
                  <a:srgbClr val="996633"/>
                </a:solidFill>
              </a:rPr>
              <a:t> </a:t>
            </a:r>
            <a:r>
              <a:rPr lang="ar-EG" sz="2000" b="1" dirty="0" smtClean="0">
                <a:solidFill>
                  <a:srgbClr val="996633"/>
                </a:solidFill>
              </a:rPr>
              <a:t>)</a:t>
            </a:r>
            <a:endParaRPr lang="ar-EG" sz="2000" b="1" dirty="0">
              <a:solidFill>
                <a:srgbClr val="996633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43570" y="1357298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9900CC"/>
                </a:solidFill>
              </a:rPr>
              <a:t>أُحَدِّدُ بِدايةَ كُلِّ فِقْرَةٍ ونِهايَتَها، وأضعُ</a:t>
            </a:r>
          </a:p>
          <a:p>
            <a:r>
              <a:rPr lang="ar-EG" sz="2000" b="1" dirty="0" smtClean="0">
                <a:solidFill>
                  <a:srgbClr val="9900CC"/>
                </a:solidFill>
              </a:rPr>
              <a:t> عُنْوانًًا مُناسبًًا لِكُلِّ فِقْرَةٍ .</a:t>
            </a:r>
            <a:endParaRPr lang="ar-EG" sz="2000" b="1" dirty="0">
              <a:solidFill>
                <a:srgbClr val="9900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15008" y="2000240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/>
              <a:t>1 -</a:t>
            </a:r>
            <a:r>
              <a:rPr lang="ar-EG" dirty="0" smtClean="0"/>
              <a:t> ............................................</a:t>
            </a:r>
            <a:endParaRPr lang="ar-EG" dirty="0"/>
          </a:p>
        </p:txBody>
      </p:sp>
      <p:sp>
        <p:nvSpPr>
          <p:cNvPr id="7" name="مستطيل 6"/>
          <p:cNvSpPr/>
          <p:nvPr/>
        </p:nvSpPr>
        <p:spPr>
          <a:xfrm>
            <a:off x="5643570" y="241672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/>
              <a:t>2 -</a:t>
            </a:r>
            <a:r>
              <a:rPr lang="ar-EG" dirty="0" smtClean="0"/>
              <a:t> ............................................</a:t>
            </a:r>
            <a:endParaRPr lang="ar-EG" dirty="0"/>
          </a:p>
        </p:txBody>
      </p:sp>
      <p:sp>
        <p:nvSpPr>
          <p:cNvPr id="8" name="مستطيل 7"/>
          <p:cNvSpPr/>
          <p:nvPr/>
        </p:nvSpPr>
        <p:spPr>
          <a:xfrm>
            <a:off x="5715008" y="2863990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006600"/>
                </a:solidFill>
              </a:rPr>
              <a:t>أَضعُ خَطًّا تَحْتَ جُمْلَةٍ أَعْجَبَتْني ، </a:t>
            </a:r>
          </a:p>
          <a:p>
            <a:r>
              <a:rPr lang="ar-EG" sz="2000" b="1" dirty="0" smtClean="0">
                <a:solidFill>
                  <a:srgbClr val="006600"/>
                </a:solidFill>
              </a:rPr>
              <a:t>وأُبيِّنُ سبَبَ إِعْجَابي </a:t>
            </a:r>
            <a:r>
              <a:rPr lang="ar-EG" sz="2000" b="1" dirty="0" err="1" smtClean="0">
                <a:solidFill>
                  <a:srgbClr val="006600"/>
                </a:solidFill>
              </a:rPr>
              <a:t>بِهَا</a:t>
            </a:r>
            <a:r>
              <a:rPr lang="ar-EG" sz="2000" b="1" dirty="0" smtClean="0">
                <a:solidFill>
                  <a:srgbClr val="006600"/>
                </a:solidFill>
              </a:rPr>
              <a:t> .</a:t>
            </a:r>
            <a:endParaRPr lang="ar-EG" sz="2000" b="1" dirty="0">
              <a:solidFill>
                <a:srgbClr val="0066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14412" y="3500438"/>
            <a:ext cx="828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أُسنِدُ لِكلِّ فَصلٍ مِنْ فُصول السنَةِ طَورَ الْعُمْر الَّذي يناسبُه ، وأُبَيِّنُ الصفةَ الْمُشتَرَكةَ بَيْنَهمَا.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2876" y="3929066"/>
            <a:ext cx="892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600" b="1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أُرُتِّبُ الْجُمَلَ ؛ لأحَْصلَ عَلى فِقْرَةٍ،وََأكْتُبُها مَعَ مُراعاةِ الَّشكْلِ الَّذي تَتَخِذُه الْفِقْرَةُ :</a:t>
            </a:r>
            <a:endParaRPr lang="ar-EG" sz="1600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61436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3666050" y="4559866"/>
            <a:ext cx="204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/>
              <a:t>ذَهَبْتُ مَعَ أَبي في الْخَرِيفِ</a:t>
            </a:r>
            <a:endParaRPr lang="ar-EG" b="1" dirty="0"/>
          </a:p>
        </p:txBody>
      </p:sp>
      <p:sp>
        <p:nvSpPr>
          <p:cNvPr id="13" name="مستطيل 12"/>
          <p:cNvSpPr/>
          <p:nvPr/>
        </p:nvSpPr>
        <p:spPr>
          <a:xfrm>
            <a:off x="4503932" y="5386344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/>
              <a:t>لَيْسَ لَها أَوْراقٌ.</a:t>
            </a:r>
            <a:endParaRPr lang="ar-EG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3286116" y="6029286"/>
            <a:ext cx="1861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/>
              <a:t>لِمُشاهَدَةِ بُستانِ عَمِّي.</a:t>
            </a:r>
            <a:endParaRPr lang="ar-EG" sz="2000" dirty="0"/>
          </a:p>
        </p:txBody>
      </p:sp>
      <p:sp>
        <p:nvSpPr>
          <p:cNvPr id="15" name="مستطيل 14"/>
          <p:cNvSpPr/>
          <p:nvPr/>
        </p:nvSpPr>
        <p:spPr>
          <a:xfrm>
            <a:off x="1928794" y="4786322"/>
            <a:ext cx="1500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dirty="0" smtClean="0"/>
              <a:t>فَقَالَ : </a:t>
            </a:r>
          </a:p>
          <a:p>
            <a:pPr algn="ctr"/>
            <a:r>
              <a:rPr lang="ar-EG" sz="2000" dirty="0" smtClean="0"/>
              <a:t>إِنَّهَا شجَرَةُ التِّينِ </a:t>
            </a:r>
            <a:endParaRPr lang="ar-EG" sz="2000" dirty="0"/>
          </a:p>
        </p:txBody>
      </p:sp>
      <p:sp>
        <p:nvSpPr>
          <p:cNvPr id="16" name="مستطيل 15"/>
          <p:cNvSpPr/>
          <p:nvPr/>
        </p:nvSpPr>
        <p:spPr>
          <a:xfrm>
            <a:off x="142844" y="4886278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/>
              <a:t>فرَأََيْتُ شجَرَةً كَبِيرَةً.</a:t>
            </a:r>
            <a:endParaRPr lang="ar-EG" sz="2000" dirty="0"/>
          </a:p>
        </p:txBody>
      </p:sp>
      <p:sp>
        <p:nvSpPr>
          <p:cNvPr id="17" name="مستطيل 16"/>
          <p:cNvSpPr/>
          <p:nvPr/>
        </p:nvSpPr>
        <p:spPr>
          <a:xfrm>
            <a:off x="785782" y="5915042"/>
            <a:ext cx="1519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dirty="0" smtClean="0"/>
              <a:t>فَسَألْتُ أبي عَنْهَا.</a:t>
            </a:r>
            <a:endParaRPr lang="ar-EG" sz="2000" dirty="0"/>
          </a:p>
        </p:txBody>
      </p:sp>
      <p:sp>
        <p:nvSpPr>
          <p:cNvPr id="18" name="مستطيل 17"/>
          <p:cNvSpPr/>
          <p:nvPr/>
        </p:nvSpPr>
        <p:spPr>
          <a:xfrm>
            <a:off x="7165050" y="974390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من فقرتين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878270" y="2013518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بدايتها  </a:t>
            </a:r>
            <a:r>
              <a:rPr lang="ar-EG" sz="2000" b="1" dirty="0" smtClean="0">
                <a:solidFill>
                  <a:srgbClr val="C00000"/>
                </a:solidFill>
              </a:rPr>
              <a:t>ولّى</a:t>
            </a:r>
            <a:r>
              <a:rPr lang="ar-EG" sz="2000" b="1" dirty="0" smtClean="0"/>
              <a:t>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نهايتها </a:t>
            </a:r>
            <a:r>
              <a:rPr lang="ar-EG" sz="2000" b="1" dirty="0" smtClean="0">
                <a:solidFill>
                  <a:srgbClr val="C00000"/>
                </a:solidFill>
              </a:rPr>
              <a:t>الأرض</a:t>
            </a:r>
            <a:endParaRPr lang="ar-EG" sz="20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681295" y="2459348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بدايتها  </a:t>
            </a:r>
            <a:r>
              <a:rPr lang="ar-EG" sz="2000" b="1" dirty="0" smtClean="0">
                <a:solidFill>
                  <a:srgbClr val="C00000"/>
                </a:solidFill>
              </a:rPr>
              <a:t>أليست</a:t>
            </a:r>
            <a:r>
              <a:rPr lang="ar-EG" sz="2000" b="1" dirty="0" smtClean="0"/>
              <a:t> </a:t>
            </a:r>
            <a:r>
              <a:rPr lang="ar-EG" sz="2000" b="1" dirty="0" err="1" smtClean="0"/>
              <a:t>و</a:t>
            </a:r>
            <a:r>
              <a:rPr lang="ar-EG" sz="2000" b="1" dirty="0" smtClean="0"/>
              <a:t> نهايتها </a:t>
            </a:r>
            <a:r>
              <a:rPr lang="ar-EG" sz="2000" b="1" dirty="0" smtClean="0">
                <a:solidFill>
                  <a:srgbClr val="C00000"/>
                </a:solidFill>
              </a:rPr>
              <a:t>شيخوخة</a:t>
            </a:r>
            <a:endParaRPr lang="ar-E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274 -0.03148 " pathEditMode="relative" ptsTypes="AA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-0.19954 " pathEditMode="relative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71771 0.0208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1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66181 -0.0766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38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55365 0.1388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69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2" grpId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116479" y="500042"/>
            <a:ext cx="488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...................</a:t>
            </a:r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الَّذِينَ هَدَى اللّهُ فَبِهُدَاهُمُ اقْتَدِهْ </a:t>
            </a:r>
            <a:endParaRPr lang="ar-E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7033" y="1000108"/>
            <a:ext cx="2884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وَ</a:t>
            </a:r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..................</a:t>
            </a:r>
            <a:r>
              <a:rPr lang="ar-EG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قَوْمٌ يَفْرَقُونَ </a:t>
            </a:r>
            <a:endParaRPr lang="ar-E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91618" y="1571612"/>
            <a:ext cx="3209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وَ</a:t>
            </a:r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...................</a:t>
            </a:r>
            <a:r>
              <a:rPr lang="ar-EG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فَتَنتُمْ أَنفُسَكُمْ </a:t>
            </a:r>
            <a:endParaRPr lang="ar-E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24770" y="2143116"/>
            <a:ext cx="3876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لَقَدْ عَلِمْتَ مَا </a:t>
            </a:r>
            <a:r>
              <a:rPr lang="ar-EG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...................</a:t>
            </a:r>
            <a:r>
              <a:rPr lang="ar-EG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ar-E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يَنطِقُونَ </a:t>
            </a:r>
            <a:endParaRPr lang="ar-E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711395" y="1045116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لَكِنَّهُمْ </a:t>
            </a: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706586" y="1616620"/>
            <a:ext cx="86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لَكِنَّكُمْ </a:t>
            </a: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43674" y="217169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هَؤُلاء</a:t>
            </a: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999933" y="485756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أُوْلَئِكَ 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57504" y="69155"/>
            <a:ext cx="6143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2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أَعُودُ إلى كِتَابِ اللهِ - تَعَالى -وَأُكْمِلُ الْفَرَاغَاتِ في الآياتِ  التَّاليَةِ :</a:t>
            </a:r>
            <a:endParaRPr lang="ar-EG" sz="2200" b="1" dirty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00298" y="571480"/>
            <a:ext cx="1931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1600" b="1" dirty="0" smtClean="0"/>
              <a:t>( سورة الأنعام : آية 90 )</a:t>
            </a:r>
            <a:endParaRPr lang="ar-EG" sz="1600" b="1" dirty="0"/>
          </a:p>
        </p:txBody>
      </p:sp>
      <p:sp>
        <p:nvSpPr>
          <p:cNvPr id="14" name="مستطيل 13"/>
          <p:cNvSpPr/>
          <p:nvPr/>
        </p:nvSpPr>
        <p:spPr>
          <a:xfrm>
            <a:off x="4339941" y="1018744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1600" b="1" dirty="0" smtClean="0"/>
              <a:t>( سورة التوبة: آية 56)</a:t>
            </a:r>
            <a:endParaRPr lang="ar-EG" sz="1600" b="1" dirty="0"/>
          </a:p>
        </p:txBody>
      </p:sp>
      <p:sp>
        <p:nvSpPr>
          <p:cNvPr id="15" name="مستطيل 14"/>
          <p:cNvSpPr/>
          <p:nvPr/>
        </p:nvSpPr>
        <p:spPr>
          <a:xfrm>
            <a:off x="4114312" y="1590248"/>
            <a:ext cx="181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1600" b="1" dirty="0" smtClean="0"/>
              <a:t>( سورة الحديد: آية 14)</a:t>
            </a:r>
            <a:endParaRPr lang="ar-EG" sz="1600" b="1" dirty="0"/>
          </a:p>
        </p:txBody>
      </p:sp>
      <p:sp>
        <p:nvSpPr>
          <p:cNvPr id="16" name="مستطيل 15"/>
          <p:cNvSpPr/>
          <p:nvPr/>
        </p:nvSpPr>
        <p:spPr>
          <a:xfrm>
            <a:off x="3354351" y="2161752"/>
            <a:ext cx="1935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1600" b="1" dirty="0" smtClean="0"/>
              <a:t>( سورة الأنبياء : آية 56)</a:t>
            </a:r>
            <a:endParaRPr lang="ar-EG" sz="1600" b="1" dirty="0"/>
          </a:p>
        </p:txBody>
      </p:sp>
      <p:sp>
        <p:nvSpPr>
          <p:cNvPr id="17" name="مستطيل 16"/>
          <p:cNvSpPr/>
          <p:nvPr/>
        </p:nvSpPr>
        <p:spPr>
          <a:xfrm>
            <a:off x="2571736" y="2714620"/>
            <a:ext cx="462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أَكْتُبُ الْكَلِماتِ في الْفَرَاغَاتِ عِنْد سَماعِها :</a:t>
            </a:r>
            <a:endParaRPr lang="ar-E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720" y="3286124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</a:t>
            </a:r>
            <a:r>
              <a:rPr lang="ar-EG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ربّ كُلِّ شيء ،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..................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الرحيمُ ، خَلَقَ السماواتِ ورفعها ، وزيّنها</a:t>
            </a:r>
          </a:p>
          <a:p>
            <a:endParaRPr lang="ar-EG" b="1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 err="1" smtClean="0">
                <a:latin typeface="Tahoma" pitchFamily="34" charset="0"/>
                <a:cs typeface="Tahoma" pitchFamily="34" charset="0"/>
              </a:rPr>
              <a:t>بـ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..................</a:t>
            </a:r>
            <a:r>
              <a:rPr lang="ar-EG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الكَوَاكبِ المُضيئةِ ، وخلقَ الأرضَ ومَهَّدَها ، </a:t>
            </a:r>
            <a:r>
              <a:rPr lang="ar-EG" b="1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....................</a:t>
            </a:r>
            <a:r>
              <a:rPr lang="ar-EG" sz="1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ar-EG" b="1" dirty="0" smtClean="0">
              <a:latin typeface="Tahoma" pitchFamily="34" charset="0"/>
              <a:cs typeface="Tahoma" pitchFamily="34" charset="0"/>
            </a:endParaRPr>
          </a:p>
          <a:p>
            <a:endParaRPr lang="ar-EG" b="1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الإنسانَ جحودٌ لِرَبِّهِ ، فَأَيْنَ الْعَقْلُ الَّذي يَتَدَبَّرُ الْكَوْنَ ؟! وَأََيْنَ اللِّسانُ الَّذي يَلْهَجُ بِذِكْرِ </a:t>
            </a:r>
          </a:p>
          <a:p>
            <a:endParaRPr lang="ar-EG" b="1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....................... </a:t>
            </a:r>
            <a:r>
              <a:rPr lang="ar-EG" dirty="0" smtClean="0">
                <a:latin typeface="Tahoma" pitchFamily="34" charset="0"/>
                <a:cs typeface="Tahoma" pitchFamily="34" charset="0"/>
              </a:rPr>
              <a:t>؟!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 إنَّ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.........................</a:t>
            </a:r>
            <a:r>
              <a:rPr lang="ar-EG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الْكَوْنَ مَلِيءٌ بِالآياتِ الْعَظيمَةِ لِــ </a:t>
            </a:r>
            <a:r>
              <a:rPr lang="ar-EG" sz="1400" dirty="0" smtClean="0">
                <a:latin typeface="Tahoma" pitchFamily="34" charset="0"/>
                <a:cs typeface="Tahoma" pitchFamily="34" charset="0"/>
              </a:rPr>
              <a:t>...................... </a:t>
            </a:r>
            <a:r>
              <a:rPr lang="ar-EG" b="1" dirty="0" smtClean="0">
                <a:latin typeface="Tahoma" pitchFamily="34" charset="0"/>
                <a:cs typeface="Tahoma" pitchFamily="34" charset="0"/>
              </a:rPr>
              <a:t>الَّذِينَ </a:t>
            </a:r>
          </a:p>
          <a:p>
            <a:endParaRPr lang="ar-EG" b="1" dirty="0" smtClean="0">
              <a:latin typeface="Tahoma" pitchFamily="34" charset="0"/>
              <a:cs typeface="Tahoma" pitchFamily="34" charset="0"/>
            </a:endParaRPr>
          </a:p>
          <a:p>
            <a:r>
              <a:rPr lang="ar-EG" b="1" dirty="0" smtClean="0">
                <a:latin typeface="Tahoma" pitchFamily="34" charset="0"/>
                <a:cs typeface="Tahoma" pitchFamily="34" charset="0"/>
              </a:rPr>
              <a:t>يَتَفَكَّرونَ في بَديعِ صنْعِ اللهِ تعَالى .</a:t>
            </a:r>
            <a:endParaRPr lang="ar-EG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001024" y="3286124"/>
            <a:ext cx="535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الله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243333" y="328612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الرحمن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029340" y="3845486"/>
            <a:ext cx="64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ـهذه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010758" y="3845486"/>
            <a:ext cx="59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لكن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858148" y="4917056"/>
            <a:ext cx="535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الله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040137" y="4917056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هذا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732130" y="4943486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أولئك</a:t>
            </a:r>
            <a:endParaRPr lang="ar-E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13423" cy="22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3786182" y="71414"/>
            <a:ext cx="1899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/>
              <a:t> أَكتبُ ما يُمْلى عليَّ :</a:t>
            </a:r>
            <a:endParaRPr lang="ar-EG" sz="2000" dirty="0"/>
          </a:p>
        </p:txBody>
      </p:sp>
      <p:sp>
        <p:nvSpPr>
          <p:cNvPr id="4" name="مستطيل 3"/>
          <p:cNvSpPr/>
          <p:nvPr/>
        </p:nvSpPr>
        <p:spPr>
          <a:xfrm>
            <a:off x="2214546" y="2285992"/>
            <a:ext cx="678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أَرُْسمُ الْحُرُوفَ النَّاقَِصةَ فِي الْجُمَلِ التَّالِيَةِ بِخَطِّ النَّْسخِ :</a:t>
            </a:r>
            <a:endParaRPr lang="ar-EG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19777"/>
            <a:ext cx="2995611" cy="19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214282" y="320254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sz="2000" b="1" dirty="0" smtClean="0">
                <a:solidFill>
                  <a:srgbClr val="3333FF"/>
                </a:solidFill>
              </a:rPr>
              <a:t>أَكْتُبُ الْعِبَارةَ بِخَطٍّ جميلٍ ، وَأَبْدَُأ مِنَ الَّسطْرِ الأخَيرِ :</a:t>
            </a:r>
            <a:endParaRPr lang="ar-EG" sz="2000" dirty="0">
              <a:solidFill>
                <a:srgbClr val="3333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345526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143380"/>
            <a:ext cx="1000132" cy="19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5098831" y="4357694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ب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64942" y="4844489"/>
            <a:ext cx="378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err="1" smtClean="0">
                <a:solidFill>
                  <a:srgbClr val="FF0000"/>
                </a:solidFill>
              </a:rPr>
              <a:t>بـ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62047" y="5487431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err="1" smtClean="0">
                <a:solidFill>
                  <a:srgbClr val="FF0000"/>
                </a:solidFill>
              </a:rPr>
              <a:t>ـبـ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4462 -0.091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3434 -0.090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556 L 0.23056 0.17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6976"/>
            <a:ext cx="3143240" cy="285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28604"/>
            <a:ext cx="3143272" cy="271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4643438" y="71414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dirty="0" smtClean="0">
                <a:solidFill>
                  <a:srgbClr val="006600"/>
                </a:solidFill>
                <a:latin typeface="Courier New" pitchFamily="49" charset="0"/>
              </a:rPr>
              <a:t>أَتَأمَّلُ الْمَشَاهِد </a:t>
            </a:r>
            <a:r>
              <a:rPr lang="ar-EG" b="1" dirty="0" err="1" smtClean="0">
                <a:solidFill>
                  <a:srgbClr val="006600"/>
                </a:solidFill>
                <a:latin typeface="Courier New" pitchFamily="49" charset="0"/>
              </a:rPr>
              <a:t>َ</a:t>
            </a:r>
            <a:r>
              <a:rPr lang="ar-EG" b="1" dirty="0" smtClean="0">
                <a:solidFill>
                  <a:srgbClr val="006600"/>
                </a:solidFill>
                <a:latin typeface="Courier New" pitchFamily="49" charset="0"/>
              </a:rPr>
              <a:t>، وَأُعَبِّرُ عَنْ كُلِّ مْشهَدٍ بِجُمْلَةٍ تَامَّةِ الْمَعْنى :</a:t>
            </a:r>
            <a:endParaRPr lang="ar-EG" dirty="0">
              <a:solidFill>
                <a:srgbClr val="006600"/>
              </a:solidFill>
              <a:latin typeface="Courier New" pitchFamily="49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04489"/>
            <a:ext cx="2747965" cy="21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78562"/>
            <a:ext cx="2743202" cy="222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5140008" y="5171325"/>
            <a:ext cx="932190" cy="6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9"/>
          <p:cNvSpPr/>
          <p:nvPr/>
        </p:nvSpPr>
        <p:spPr>
          <a:xfrm>
            <a:off x="5414970" y="5299913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latin typeface="Courier New" pitchFamily="49" charset="0"/>
                <a:cs typeface="Akhbar MT" pitchFamily="2" charset="-78"/>
              </a:rPr>
              <a:t>مشهد</a:t>
            </a:r>
            <a:endParaRPr lang="ar-EG" dirty="0">
              <a:cs typeface="Akhbar MT" pitchFamily="2" charset="-78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714884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ستطيل 15"/>
          <p:cNvSpPr/>
          <p:nvPr/>
        </p:nvSpPr>
        <p:spPr>
          <a:xfrm>
            <a:off x="5230930" y="5285627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  <a:latin typeface="Courier New" pitchFamily="49" charset="0"/>
                <a:cs typeface="Akhbar MT" pitchFamily="2" charset="-78"/>
              </a:rPr>
              <a:t>3</a:t>
            </a:r>
            <a:endParaRPr lang="ar-EG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4782818" y="2000240"/>
            <a:ext cx="932190" cy="6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/>
          <p:cNvSpPr/>
          <p:nvPr/>
        </p:nvSpPr>
        <p:spPr>
          <a:xfrm>
            <a:off x="5057780" y="2128828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latin typeface="Courier New" pitchFamily="49" charset="0"/>
                <a:cs typeface="Akhbar MT" pitchFamily="2" charset="-78"/>
              </a:rPr>
              <a:t>مشهد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73740" y="2114542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  <a:latin typeface="Courier New" pitchFamily="49" charset="0"/>
                <a:cs typeface="Akhbar MT" pitchFamily="2" charset="-78"/>
              </a:rPr>
              <a:t>1</a:t>
            </a:r>
            <a:endParaRPr lang="ar-EG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293760" y="206514"/>
            <a:ext cx="932190" cy="6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ستطيل 20"/>
          <p:cNvSpPr/>
          <p:nvPr/>
        </p:nvSpPr>
        <p:spPr>
          <a:xfrm rot="16200000">
            <a:off x="2509001" y="224639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latin typeface="Courier New" pitchFamily="49" charset="0"/>
                <a:cs typeface="Akhbar MT" pitchFamily="2" charset="-78"/>
              </a:rPr>
              <a:t>مشهد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 rot="16200000">
            <a:off x="2666117" y="510440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  <a:latin typeface="Courier New" pitchFamily="49" charset="0"/>
                <a:cs typeface="Akhbar MT" pitchFamily="2" charset="-78"/>
              </a:rPr>
              <a:t>2</a:t>
            </a:r>
            <a:endParaRPr lang="ar-EG" sz="2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6519" y="5929330"/>
            <a:ext cx="32095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</a:p>
          <a:p>
            <a:endParaRPr lang="ar-EG" sz="1400" dirty="0" smtClean="0">
              <a:latin typeface="Courier New" pitchFamily="49" charset="0"/>
              <a:cs typeface="Akhbar MT" pitchFamily="2" charset="-78"/>
            </a:endParaRPr>
          </a:p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862997" y="3071810"/>
            <a:ext cx="32095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</a:p>
          <a:p>
            <a:endParaRPr lang="ar-EG" sz="1400" dirty="0" smtClean="0">
              <a:latin typeface="Courier New" pitchFamily="49" charset="0"/>
              <a:cs typeface="Akhbar MT" pitchFamily="2" charset="-78"/>
            </a:endParaRPr>
          </a:p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-53626" y="3000372"/>
            <a:ext cx="33346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</a:t>
            </a:r>
          </a:p>
          <a:p>
            <a:endParaRPr lang="ar-EG" sz="1400" dirty="0" smtClean="0">
              <a:latin typeface="Courier New" pitchFamily="49" charset="0"/>
              <a:cs typeface="Akhbar MT" pitchFamily="2" charset="-78"/>
            </a:endParaRPr>
          </a:p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791559" y="5924812"/>
            <a:ext cx="32095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</a:p>
          <a:p>
            <a:endParaRPr lang="ar-EG" sz="1400" dirty="0" smtClean="0">
              <a:latin typeface="Courier New" pitchFamily="49" charset="0"/>
              <a:cs typeface="Akhbar MT" pitchFamily="2" charset="-78"/>
            </a:endParaRPr>
          </a:p>
          <a:p>
            <a:r>
              <a:rPr lang="ar-EG" dirty="0" smtClean="0">
                <a:latin typeface="Courier New" pitchFamily="49" charset="0"/>
                <a:cs typeface="Akhbar MT" pitchFamily="2" charset="-78"/>
              </a:rPr>
              <a:t>...................................................</a:t>
            </a:r>
            <a:endParaRPr lang="ar-EG" dirty="0">
              <a:cs typeface="Akhbar MT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072197" y="3071810"/>
            <a:ext cx="27860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دفع البحار قاربه إلى البحـر </a:t>
            </a:r>
          </a:p>
          <a:p>
            <a:pPr algn="ctr"/>
            <a:endParaRPr lang="ar-EG" sz="100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ليصطاد السمك  </a:t>
            </a:r>
            <a:endParaRPr lang="ar-EG" sz="2000" dirty="0">
              <a:solidFill>
                <a:srgbClr val="9900CC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55240" y="2980316"/>
            <a:ext cx="2786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رمى الصياد الشبكة واصطاد</a:t>
            </a:r>
          </a:p>
          <a:p>
            <a:pPr algn="ctr"/>
            <a:endParaRPr lang="ar-EG" sz="105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بعض السمك  </a:t>
            </a:r>
            <a:endParaRPr lang="ar-EG" sz="2000" dirty="0">
              <a:solidFill>
                <a:srgbClr val="9900CC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072193" y="5929330"/>
            <a:ext cx="2786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تلاعب الموج بقارب الصياد</a:t>
            </a:r>
          </a:p>
          <a:p>
            <a:pPr algn="ctr"/>
            <a:endParaRPr lang="ar-EG" sz="105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ولكن الله نجاه</a:t>
            </a:r>
            <a:endParaRPr lang="ar-EG" sz="2000" dirty="0">
              <a:solidFill>
                <a:srgbClr val="9900CC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57158" y="5909572"/>
            <a:ext cx="2786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عاد الصياد إلى الشاطئ</a:t>
            </a:r>
          </a:p>
          <a:p>
            <a:pPr algn="ctr"/>
            <a:endParaRPr lang="ar-EG" sz="105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000" b="1" dirty="0" smtClean="0">
                <a:solidFill>
                  <a:srgbClr val="9900CC"/>
                </a:solidFill>
                <a:latin typeface="Courier New" pitchFamily="49" charset="0"/>
              </a:rPr>
              <a:t>فاستقبله أصدقاءه مرحبين </a:t>
            </a:r>
            <a:r>
              <a:rPr lang="ar-EG" sz="2000" b="1" dirty="0" err="1" smtClean="0">
                <a:solidFill>
                  <a:srgbClr val="9900CC"/>
                </a:solidFill>
                <a:latin typeface="Courier New" pitchFamily="49" charset="0"/>
              </a:rPr>
              <a:t>به</a:t>
            </a:r>
            <a:endParaRPr lang="ar-EG" sz="20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1363</Words>
  <Application>Microsoft Office PowerPoint</Application>
  <PresentationFormat>عرض على الشاشة (3:4)‏</PresentationFormat>
  <Paragraphs>318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vortex-pc</dc:creator>
  <cp:lastModifiedBy>vortex-pc</cp:lastModifiedBy>
  <cp:revision>1</cp:revision>
  <dcterms:created xsi:type="dcterms:W3CDTF">2010-10-01T16:56:19Z</dcterms:created>
  <dcterms:modified xsi:type="dcterms:W3CDTF">2010-10-01T17:02:28Z</dcterms:modified>
</cp:coreProperties>
</file>