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0" r:id="rId1"/>
    <p:sldMasterId id="2147483836" r:id="rId2"/>
  </p:sldMasterIdLst>
  <p:notesMasterIdLst>
    <p:notesMasterId r:id="rId26"/>
  </p:notesMasterIdLst>
  <p:sldIdLst>
    <p:sldId id="260" r:id="rId3"/>
    <p:sldId id="295" r:id="rId4"/>
    <p:sldId id="264" r:id="rId5"/>
    <p:sldId id="293" r:id="rId6"/>
    <p:sldId id="29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8" r:id="rId20"/>
    <p:sldId id="279" r:id="rId21"/>
    <p:sldId id="280" r:id="rId22"/>
    <p:sldId id="281" r:id="rId23"/>
    <p:sldId id="282" r:id="rId24"/>
    <p:sldId id="291" r:id="rId25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نمط متوسط 1 - تميي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5758FB7-9AC5-4552-8A53-C91805E547FA}" styleName="نمط ذو سمات 1 - تميي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09" autoAdjust="0"/>
    <p:restoredTop sz="94645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12D8270-CB1B-45DE-BB19-677668D9FF8A}" type="datetimeFigureOut">
              <a:rPr lang="ar-SA"/>
              <a:pPr>
                <a:defRPr/>
              </a:pPr>
              <a:t>27/07/34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SA" noProof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noProof="0" smtClean="0"/>
              <a:t>انقر لتحرير أنماط النص الرئيسي</a:t>
            </a:r>
          </a:p>
          <a:p>
            <a:pPr lvl="1"/>
            <a:r>
              <a:rPr lang="ar-SA" noProof="0" smtClean="0"/>
              <a:t>المستوى الثاني</a:t>
            </a:r>
          </a:p>
          <a:p>
            <a:pPr lvl="2"/>
            <a:r>
              <a:rPr lang="ar-SA" noProof="0" smtClean="0"/>
              <a:t>المستوى الثالث</a:t>
            </a:r>
          </a:p>
          <a:p>
            <a:pPr lvl="3"/>
            <a:r>
              <a:rPr lang="ar-SA" noProof="0" smtClean="0"/>
              <a:t>المستوى الرابع</a:t>
            </a:r>
          </a:p>
          <a:p>
            <a:pPr lvl="4"/>
            <a:r>
              <a:rPr lang="ar-SA" noProof="0" smtClean="0"/>
              <a:t>المستوى الخامس</a:t>
            </a:r>
            <a:endParaRPr lang="ar-SA" noProof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88B3A56-6299-444E-B73F-32FBE598B0F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38916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2E37F0-F28B-4F4F-A86B-B04B132E9D9A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47108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3035CA-3932-4A57-BBBC-2B5B2C9E6A55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ar-S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48132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A57E94-2F85-490C-A808-93B56D18858E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ar-S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49156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231B89-8684-4715-897A-7267F37E97A8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ar-S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5018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4FD546-6E72-4EA8-A793-C4796F5CC3F7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51204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E10112-2594-4321-A3FB-AE484F9689A6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ar-S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52228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64886E-84D0-43B4-921E-DB4A27AD88FD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ar-S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53252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2BE8AC-902F-41EF-A231-036D4F7553C3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ar-S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8B3A56-6299-444E-B73F-32FBE598B0FA}" type="slidenum">
              <a:rPr lang="ar-SA" smtClean="0"/>
              <a:pPr>
                <a:defRPr/>
              </a:pPr>
              <a:t>17</a:t>
            </a:fld>
            <a:endParaRPr lang="ar-S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8B3A56-6299-444E-B73F-32FBE598B0FA}" type="slidenum">
              <a:rPr lang="ar-SA" smtClean="0"/>
              <a:pPr>
                <a:defRPr/>
              </a:pPr>
              <a:t>18</a:t>
            </a:fld>
            <a:endParaRPr lang="ar-S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8B3A56-6299-444E-B73F-32FBE598B0FA}" type="slidenum">
              <a:rPr lang="ar-SA" smtClean="0"/>
              <a:pPr>
                <a:defRPr/>
              </a:pPr>
              <a:t>19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38916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2E37F0-F28B-4F4F-A86B-B04B132E9D9A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8B3A56-6299-444E-B73F-32FBE598B0FA}" type="slidenum">
              <a:rPr lang="ar-SA" smtClean="0"/>
              <a:pPr>
                <a:defRPr/>
              </a:pPr>
              <a:t>20</a:t>
            </a:fld>
            <a:endParaRPr lang="ar-S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8B3A56-6299-444E-B73F-32FBE598B0FA}" type="slidenum">
              <a:rPr lang="ar-SA" smtClean="0"/>
              <a:pPr>
                <a:defRPr/>
              </a:pPr>
              <a:t>21</a:t>
            </a:fld>
            <a:endParaRPr lang="ar-S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8B3A56-6299-444E-B73F-32FBE598B0FA}" type="slidenum">
              <a:rPr lang="ar-SA" smtClean="0"/>
              <a:pPr>
                <a:defRPr/>
              </a:pPr>
              <a:t>22</a:t>
            </a:fld>
            <a:endParaRPr lang="ar-S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8B3A56-6299-444E-B73F-32FBE598B0FA}" type="slidenum">
              <a:rPr lang="ar-SA" smtClean="0"/>
              <a:pPr>
                <a:defRPr/>
              </a:pPr>
              <a:t>23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41988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3352D2-3E4A-4E60-9F15-8608543D566E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41988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3352D2-3E4A-4E60-9F15-8608543D566E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41988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3352D2-3E4A-4E60-9F15-8608543D566E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43012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FA99DA-1437-48A4-B423-ADC19885D33D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44036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E5E7AF2-7CF3-4F01-9B0F-D03E80AC0B29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4506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D206B1-8643-4101-9B74-D3877CB095D5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ar-S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  <p:sp>
        <p:nvSpPr>
          <p:cNvPr id="46084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040F6E-8F74-4509-AFC2-BBE37D4A45FC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A8C1-3C6F-47A7-B888-4694F5ACA4A1}" type="datetimeFigureOut">
              <a:rPr lang="ar-SA" smtClean="0"/>
              <a:pPr/>
              <a:t>27/07/34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8664-1B5E-48B9-A6F3-778A12FB7D45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A16-2279-4C28-8E95-2BF06765AC52}" type="datetimeFigureOut">
              <a:rPr lang="ar-SA" smtClean="0"/>
              <a:pPr/>
              <a:t>27/07/34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DDC7-CE77-4E41-8ACB-B2A8D78BBE6F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659D-FC4B-4B96-B90F-51E7C855782E}" type="datetimeFigureOut">
              <a:rPr lang="ar-SA" smtClean="0"/>
              <a:pPr/>
              <a:t>27/07/34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F742-B119-47D4-A708-481F8CB8E56F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CE28CA-3BF3-4CFB-86BF-0E3EAC593FA8}" type="datetimeFigureOut">
              <a:rPr lang="ar-SA" smtClean="0"/>
              <a:pPr>
                <a:defRPr/>
              </a:pPr>
              <a:t>27/07/34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2D5A1-9C32-432F-B410-A77CC9FBF99E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CE28CA-3BF3-4CFB-86BF-0E3EAC593FA8}" type="datetimeFigureOut">
              <a:rPr lang="ar-SA" smtClean="0"/>
              <a:pPr>
                <a:defRPr/>
              </a:pPr>
              <a:t>27/07/34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2D5A1-9C32-432F-B410-A77CC9FBF99E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B940D2-285F-4D42-B021-A56D154D0E92}" type="datetimeFigureOut">
              <a:rPr lang="ar-SA" smtClean="0"/>
              <a:pPr>
                <a:defRPr/>
              </a:pPr>
              <a:t>27/07/34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1794B-0A16-4B86-A24B-DDB51D06F6E8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CE28CA-3BF3-4CFB-86BF-0E3EAC593FA8}" type="datetimeFigureOut">
              <a:rPr lang="ar-SA" smtClean="0"/>
              <a:pPr>
                <a:defRPr/>
              </a:pPr>
              <a:t>27/07/34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2D5A1-9C32-432F-B410-A77CC9FBF99E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CE28CA-3BF3-4CFB-86BF-0E3EAC593FA8}" type="datetimeFigureOut">
              <a:rPr lang="ar-SA" smtClean="0"/>
              <a:pPr>
                <a:defRPr/>
              </a:pPr>
              <a:t>27/07/34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2D5A1-9C32-432F-B410-A77CC9FBF99E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CE28CA-3BF3-4CFB-86BF-0E3EAC593FA8}" type="datetimeFigureOut">
              <a:rPr lang="ar-SA" smtClean="0"/>
              <a:pPr>
                <a:defRPr/>
              </a:pPr>
              <a:t>27/07/34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2D5A1-9C32-432F-B410-A77CC9FBF99E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7A72A2-3969-460F-B749-31D2E59FAB50}" type="datetimeFigureOut">
              <a:rPr lang="ar-SA" smtClean="0"/>
              <a:pPr>
                <a:defRPr/>
              </a:pPr>
              <a:t>27/07/34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F68CE-0369-4CD0-9114-1BCC5ED25BCA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CE28CA-3BF3-4CFB-86BF-0E3EAC593FA8}" type="datetimeFigureOut">
              <a:rPr lang="ar-SA" smtClean="0"/>
              <a:pPr>
                <a:defRPr/>
              </a:pPr>
              <a:t>27/07/34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2D5A1-9C32-432F-B410-A77CC9FBF99E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4C2B-9172-4329-BB24-2523352B2E49}" type="datetimeFigureOut">
              <a:rPr lang="ar-SA" smtClean="0"/>
              <a:pPr/>
              <a:t>27/07/34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05E72-C4C1-4D76-8FA6-8986DB131661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CCE41A-4F34-4CAE-9D63-82141ABFF98F}" type="datetimeFigureOut">
              <a:rPr lang="ar-SA" smtClean="0"/>
              <a:pPr>
                <a:defRPr/>
              </a:pPr>
              <a:t>27/07/34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4E3D9EA4-5FB7-471F-AF20-51CECCCA96F4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CE28CA-3BF3-4CFB-86BF-0E3EAC593FA8}" type="datetimeFigureOut">
              <a:rPr lang="ar-SA" smtClean="0"/>
              <a:pPr>
                <a:defRPr/>
              </a:pPr>
              <a:t>27/07/34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2D5A1-9C32-432F-B410-A77CC9FBF99E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CCE172-2277-49C1-AFEE-D3647509155D}" type="datetimeFigureOut">
              <a:rPr lang="ar-SA" smtClean="0"/>
              <a:pPr>
                <a:defRPr/>
              </a:pPr>
              <a:t>27/07/34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1799A-B5EE-4C06-863E-59AFEE8B8F3B}" type="slidenum">
              <a:rPr lang="ar-SA" smtClean="0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78C2-7A88-4A8D-8EC6-15CBCA1BD98D}" type="datetimeFigureOut">
              <a:rPr lang="ar-SA" smtClean="0"/>
              <a:pPr/>
              <a:t>27/07/34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9C72A-CF6E-4EA2-BA3C-AA3E8597144E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16FA9-4AD0-4D12-B8AC-96A29680F6EE}" type="datetimeFigureOut">
              <a:rPr lang="ar-SA" smtClean="0"/>
              <a:pPr/>
              <a:t>27/07/34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DA528-8A14-4439-BA32-0E523A729F0D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E9BB-7E28-4DDD-9375-A1B57A68A9CF}" type="datetimeFigureOut">
              <a:rPr lang="ar-SA" smtClean="0"/>
              <a:pPr/>
              <a:t>27/07/34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2E5B-B7DB-4483-8B14-0B1A42ED7632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9654-8223-4F53-8ECE-08352D063D6F}" type="datetimeFigureOut">
              <a:rPr lang="ar-SA" smtClean="0"/>
              <a:pPr/>
              <a:t>27/07/34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F4791-8000-42D7-926D-61DA4AF90F0C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CD866-53D1-4D13-8F24-8C5C2270CFF6}" type="datetimeFigureOut">
              <a:rPr lang="ar-SA" smtClean="0"/>
              <a:pPr/>
              <a:t>27/07/34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0F6F-2670-4889-B391-1D6C05F28837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1592-3B71-47E2-8495-4BFE3B599667}" type="datetimeFigureOut">
              <a:rPr lang="ar-SA" smtClean="0"/>
              <a:pPr/>
              <a:t>27/07/34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C5B9-B652-4271-8CB3-1DBF875D4A78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F58A-1A49-430F-BCF5-CA4608BE5EA3}" type="datetimeFigureOut">
              <a:rPr lang="ar-SA" smtClean="0"/>
              <a:pPr/>
              <a:t>27/07/34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5C146F0-FF7D-48C6-9DFF-F843106BAC36}" type="slidenum">
              <a:rPr lang="ar-SA" smtClean="0"/>
              <a:pPr/>
              <a:t>‹#›</a:t>
            </a:fld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3535E4-13C3-422A-8707-30B69EEADB04}" type="datetimeFigureOut">
              <a:rPr lang="ar-SA" smtClean="0"/>
              <a:pPr/>
              <a:t>27/07/34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D3AA57-0BF3-4F05-A793-47BDAAEF94D9}" type="slidenum">
              <a:rPr lang="ar-SA" smtClean="0"/>
              <a:pPr/>
              <a:t>‹#›</a:t>
            </a:fld>
            <a:endParaRPr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3535E4-13C3-422A-8707-30B69EEADB04}" type="datetimeFigureOut">
              <a:rPr lang="ar-SA" smtClean="0"/>
              <a:pPr/>
              <a:t>27/07/34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D3AA57-0BF3-4F05-A793-47BDAAEF94D9}" type="slidenum">
              <a:rPr lang="ar-SA" smtClean="0"/>
              <a:pPr/>
              <a:t>‹#›</a:t>
            </a:fld>
            <a:endParaRPr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>
            <a:off x="3008339" y="6248400"/>
            <a:ext cx="2063727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 rtlCol="0" anchor="ctr" anchorCtr="0">
            <a:normAutofit/>
          </a:bodyPr>
          <a:lstStyle/>
          <a:p>
            <a:pPr algn="ctr">
              <a:defRPr/>
            </a:pPr>
            <a:fld id="{BF520647-99C7-4283-85E3-279415E96B60}" type="slidenum">
              <a:rPr lang="ar-SA" sz="1400" b="1">
                <a:solidFill>
                  <a:srgbClr val="FFFFFF"/>
                </a:solidFill>
              </a:rPr>
              <a:pPr algn="ctr">
                <a:defRPr/>
              </a:pPr>
              <a:t>1</a:t>
            </a:fld>
            <a:endParaRPr lang="en-US" sz="1400" b="1">
              <a:solidFill>
                <a:srgbClr val="FFFFFF"/>
              </a:solidFill>
            </a:endParaRPr>
          </a:p>
        </p:txBody>
      </p:sp>
      <p:pic>
        <p:nvPicPr>
          <p:cNvPr id="7" name="صورة 6" descr="شعار المدرسة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5918" y="1142984"/>
            <a:ext cx="5643602" cy="4143404"/>
          </a:xfrm>
          <a:prstGeom prst="rect">
            <a:avLst/>
          </a:prstGeom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051050" y="5300663"/>
            <a:ext cx="4968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4800" b="1" dirty="0" smtClean="0">
                <a:cs typeface="Old Antic Bold" pitchFamily="2" charset="-78"/>
              </a:rPr>
              <a:t>ترحــــــــــــب بكـــــــــــــــم</a:t>
            </a:r>
            <a:endParaRPr lang="en-US" sz="4800" b="1" dirty="0">
              <a:cs typeface="Old Antic Bold" pitchFamily="2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571736" y="71414"/>
            <a:ext cx="42771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kern="1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Arial Black"/>
                <a:cs typeface="Old Antic Decorative" pitchFamily="2" charset="-78"/>
              </a:rPr>
              <a:t>بسم الله الرحمن الرحيم</a:t>
            </a:r>
            <a:endParaRPr lang="ar-SA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عنصر نائب للتذييل 2"/>
          <p:cNvSpPr>
            <a:spLocks noGrp="1"/>
          </p:cNvSpPr>
          <p:nvPr>
            <p:ph type="ftr" sz="quarter" idx="11"/>
          </p:nvPr>
        </p:nvSpPr>
        <p:spPr bwMode="auto">
          <a:xfrm>
            <a:off x="3309942" y="6356350"/>
            <a:ext cx="1762124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latin typeface="Tw Cen MT" pitchFamily="34" charset="0"/>
                <a:ea typeface="AL-Mohanad"/>
                <a:cs typeface="AL-Mohanad"/>
              </a:rPr>
              <a:t>مشروع تطوير التعليم الثانوي</a:t>
            </a:r>
            <a:endParaRPr lang="en-US" dirty="0" smtClean="0">
              <a:latin typeface="Tw Cen MT" pitchFamily="34" charset="0"/>
              <a:ea typeface="AL-Mohanad"/>
              <a:cs typeface="AL-Mohanad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18DA2198-B995-43BE-8721-4D2AA797C46B}" type="slidenum">
              <a:rPr lang="ar-SA">
                <a:solidFill>
                  <a:srgbClr val="FFFFFF"/>
                </a:solidFill>
                <a:cs typeface="AL-Mohanad" pitchFamily="2" charset="-78"/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  <a:cs typeface="AL-Mohanad" pitchFamily="2" charset="-78"/>
            </a:endParaRPr>
          </a:p>
        </p:txBody>
      </p:sp>
      <p:sp>
        <p:nvSpPr>
          <p:cNvPr id="30722" name="عنوان 1"/>
          <p:cNvSpPr>
            <a:spLocks noGrp="1"/>
          </p:cNvSpPr>
          <p:nvPr>
            <p:ph type="title" idx="4294967295"/>
          </p:nvPr>
        </p:nvSpPr>
        <p:spPr>
          <a:xfrm>
            <a:off x="251520" y="620688"/>
            <a:ext cx="8229600" cy="976313"/>
          </a:xfrm>
        </p:spPr>
        <p:txBody>
          <a:bodyPr/>
          <a:lstStyle/>
          <a:p>
            <a:pPr algn="ctr"/>
            <a:r>
              <a:rPr lang="ar-SA" b="1" dirty="0" smtClean="0">
                <a:solidFill>
                  <a:srgbClr val="FF0000"/>
                </a:solidFill>
                <a:latin typeface="Tw Cen MT" pitchFamily="34" charset="0"/>
                <a:ea typeface="AL-Mohanad"/>
                <a:cs typeface="AL-Mohanad"/>
              </a:rPr>
              <a:t>مسار العلوم الإنسانية</a:t>
            </a:r>
            <a:endParaRPr lang="en-US" dirty="0" smtClean="0">
              <a:solidFill>
                <a:srgbClr val="FF0000"/>
              </a:solidFill>
              <a:latin typeface="Tw Cen MT" pitchFamily="34" charset="0"/>
              <a:ea typeface="AL-Mohanad"/>
              <a:cs typeface="AL-Mohanad"/>
            </a:endParaRPr>
          </a:p>
        </p:txBody>
      </p:sp>
      <p:graphicFrame>
        <p:nvGraphicFramePr>
          <p:cNvPr id="30769" name="Group 49"/>
          <p:cNvGraphicFramePr>
            <a:graphicFrameLocks noGrp="1"/>
          </p:cNvGraphicFramePr>
          <p:nvPr/>
        </p:nvGraphicFramePr>
        <p:xfrm>
          <a:off x="900113" y="1628775"/>
          <a:ext cx="7632700" cy="4170681"/>
        </p:xfrm>
        <a:graphic>
          <a:graphicData uri="http://schemas.openxmlformats.org/drawingml/2006/table">
            <a:tbl>
              <a:tblPr/>
              <a:tblGrid>
                <a:gridCol w="2255837"/>
                <a:gridCol w="1327150"/>
                <a:gridCol w="4049713"/>
              </a:tblGrid>
              <a:tr h="6651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المجال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عدد الساعات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إجباري تخصص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العلوم الشرعية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20</a:t>
                      </a:r>
                      <a:endParaRPr kumimoji="0" lang="en-US" sz="2000" b="1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      توحيد2، تفسير2،  حديث 2، فقه2 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اللغة العربية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10</a:t>
                      </a:r>
                      <a:endParaRPr kumimoji="0" lang="en-US" sz="2000" b="1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      لغة عربية </a:t>
                      </a:r>
                      <a:r>
                        <a:rPr kumimoji="0" lang="ar-SA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5 </a:t>
                      </a:r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+ لغة عربية 6 أو لغة عربية 7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اللغة الإنجليزية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5</a:t>
                      </a:r>
                      <a:endParaRPr kumimoji="0" lang="en-US" sz="2000" b="1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       </a:t>
                      </a: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English 5 </a:t>
                      </a:r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 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الاجتماعيات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10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        تاريخ ، جغرافيا، دراسات نفسية واجتماعية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العلوم الإدارية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10</a:t>
                      </a:r>
                      <a:endParaRPr kumimoji="0" lang="en-US" sz="2000" b="1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            مهارات إدارية، علوم إدارية،علوم إدارية 2</a:t>
                      </a:r>
                      <a:endParaRPr kumimoji="0" lang="en-US" sz="1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7572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المجموع</a:t>
                      </a:r>
                      <a:endParaRPr kumimoji="0" lang="en-US" sz="3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  </a:t>
                      </a:r>
                      <a:r>
                        <a:rPr kumimoji="0" lang="ar-SA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65 ساعة</a:t>
                      </a:r>
                      <a:endParaRPr kumimoji="0" lang="en-US" sz="3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 </a:t>
                      </a:r>
                      <a:r>
                        <a:rPr kumimoji="0" lang="ar-SA" sz="3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13 مقررًا</a:t>
                      </a:r>
                      <a:endParaRPr kumimoji="0" lang="en-US" sz="3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عنصر نائب للتذييل 2"/>
          <p:cNvSpPr>
            <a:spLocks noGrp="1"/>
          </p:cNvSpPr>
          <p:nvPr>
            <p:ph type="ftr" sz="quarter" idx="11"/>
          </p:nvPr>
        </p:nvSpPr>
        <p:spPr bwMode="auto">
          <a:xfrm>
            <a:off x="214282" y="6356350"/>
            <a:ext cx="33528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mtClean="0"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mtClean="0">
              <a:latin typeface="Tw Cen MT" pitchFamily="34" charset="0"/>
              <a:cs typeface="Arial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FD99A1DF-B97D-45FE-A188-206DF2601A21}" type="slidenum">
              <a:rPr lang="ar-SA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1746" name="عنوان 1"/>
          <p:cNvSpPr>
            <a:spLocks noGrp="1"/>
          </p:cNvSpPr>
          <p:nvPr>
            <p:ph type="title" idx="4294967295"/>
          </p:nvPr>
        </p:nvSpPr>
        <p:spPr>
          <a:xfrm>
            <a:off x="0" y="71438"/>
            <a:ext cx="8229600" cy="1190625"/>
          </a:xfrm>
        </p:spPr>
        <p:txBody>
          <a:bodyPr/>
          <a:lstStyle/>
          <a:p>
            <a:pPr algn="ctr"/>
            <a:r>
              <a:rPr lang="ar-SA" b="1" dirty="0" smtClean="0">
                <a:solidFill>
                  <a:srgbClr val="FFC000"/>
                </a:solidFill>
                <a:latin typeface="Tw Cen MT" pitchFamily="34" charset="0"/>
                <a:ea typeface="AL-Mohanad"/>
                <a:cs typeface="AL-Mohanad"/>
              </a:rPr>
              <a:t>البرنامج الاختياري</a:t>
            </a:r>
            <a:endParaRPr lang="en-US" b="1" dirty="0" smtClean="0">
              <a:solidFill>
                <a:srgbClr val="FFC000"/>
              </a:solidFill>
              <a:latin typeface="Tw Cen MT" pitchFamily="34" charset="0"/>
              <a:ea typeface="AL-Mohanad"/>
              <a:cs typeface="AL-Mohanad"/>
            </a:endParaRPr>
          </a:p>
        </p:txBody>
      </p:sp>
      <p:graphicFrame>
        <p:nvGraphicFramePr>
          <p:cNvPr id="31808" name="Group 64"/>
          <p:cNvGraphicFramePr>
            <a:graphicFrameLocks noGrp="1"/>
          </p:cNvGraphicFramePr>
          <p:nvPr/>
        </p:nvGraphicFramePr>
        <p:xfrm>
          <a:off x="684213" y="1341438"/>
          <a:ext cx="7416800" cy="4349751"/>
        </p:xfrm>
        <a:graphic>
          <a:graphicData uri="http://schemas.openxmlformats.org/drawingml/2006/table">
            <a:tbl>
              <a:tblPr/>
              <a:tblGrid>
                <a:gridCol w="2257425"/>
                <a:gridCol w="2686050"/>
                <a:gridCol w="2473325"/>
              </a:tblGrid>
              <a:tr h="576263">
                <a:tc gridSpan="3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AL-Mohanad"/>
                          <a:cs typeface="AL-Mohanad"/>
                        </a:rPr>
                        <a:t>من مقررات البرنامج الاختياري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AL-Mohanad"/>
                        <a:cs typeface="AL-Mohanad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AL-Mohanad"/>
                        <a:cs typeface="AL-Mohanad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AL-Mohanad"/>
                        <a:cs typeface="AL-Mohanad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قرآن كريم 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L-Mohanad"/>
                          <a:cs typeface="AL-Mohanad"/>
                        </a:rPr>
                        <a:t>English 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ea typeface="AL-Mohanad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التدريب العملي </a:t>
                      </a: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مهارات حياتية 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L-Mohanad"/>
                          <a:cs typeface="AL-Mohanad"/>
                        </a:rPr>
                        <a:t>English 7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ea typeface="AL-Mohanad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البحث ومصادر المعلومات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فقه 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L-Mohanad"/>
                          <a:cs typeface="AL-Mohanad"/>
                        </a:rPr>
                        <a:t>English 8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ea typeface="AL-Mohanad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التربية الفنية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لغة عربية 7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علم الأرض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علم الفلك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حاسب 3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المحاسبة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علوم إدارية 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أخرى.....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علم النفس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التربية البيئية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8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4375" y="571500"/>
            <a:ext cx="7772400" cy="136207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ar-SA" sz="4800" dirty="0" smtClean="0">
                <a:solidFill>
                  <a:srgbClr val="FFC000"/>
                </a:solidFill>
                <a:cs typeface="AL-Mohanad" pitchFamily="2" charset="-78"/>
              </a:rPr>
              <a:t>الأسس التي يقوم عليها نظام المقررا</a:t>
            </a:r>
            <a:r>
              <a:rPr lang="ar-SA" dirty="0" smtClean="0">
                <a:solidFill>
                  <a:srgbClr val="FFC000"/>
                </a:solidFill>
                <a:cs typeface="AL-Mohanad" pitchFamily="2" charset="-78"/>
              </a:rPr>
              <a:t>ت</a:t>
            </a:r>
            <a:endParaRPr lang="en-US" dirty="0">
              <a:solidFill>
                <a:srgbClr val="FFC000"/>
              </a:solidFill>
              <a:cs typeface="AL-Mohanad" pitchFamily="2" charset="-78"/>
            </a:endParaRPr>
          </a:p>
        </p:txBody>
      </p:sp>
      <p:sp>
        <p:nvSpPr>
          <p:cNvPr id="6" name="عنصر نائب للنص 2"/>
          <p:cNvSpPr>
            <a:spLocks noGrp="1"/>
          </p:cNvSpPr>
          <p:nvPr>
            <p:ph type="body" idx="1"/>
          </p:nvPr>
        </p:nvSpPr>
        <p:spPr>
          <a:xfrm>
            <a:off x="2428860" y="2071678"/>
            <a:ext cx="3721087" cy="3857635"/>
          </a:xfrm>
        </p:spPr>
        <p:txBody>
          <a:bodyPr lIns="91440" tIns="45720" rIns="91440" bIns="45720">
            <a:noAutofit/>
          </a:bodyPr>
          <a:lstStyle/>
          <a:p>
            <a:pPr marL="342900" indent="-342900" algn="r" eaLnBrk="0" hangingPunct="0">
              <a:buClrTx/>
              <a:buSzTx/>
              <a:buFontTx/>
              <a:buChar char="•"/>
            </a:pPr>
            <a:r>
              <a:rPr lang="ar-SA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AL-Mohanad"/>
                <a:cs typeface="AL-Mohanad"/>
              </a:rPr>
              <a:t>التكامل بين المقررات</a:t>
            </a:r>
            <a:r>
              <a:rPr lang="ar-SA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AL-Mohanad"/>
                <a:cs typeface="AL-Mohanad"/>
              </a:rPr>
              <a:t> </a:t>
            </a:r>
            <a:endParaRPr lang="en-US" sz="3600" dirty="0" smtClean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 algn="r" eaLnBrk="0" hangingPunct="0">
              <a:buClrTx/>
              <a:buSzTx/>
              <a:buFontTx/>
              <a:buChar char="•"/>
            </a:pPr>
            <a:r>
              <a:rPr lang="ar-SA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AL-Mohanad"/>
                <a:cs typeface="AL-Mohanad"/>
              </a:rPr>
              <a:t>المرونة والاختيار </a:t>
            </a:r>
            <a:endParaRPr lang="en-US" sz="3600" dirty="0" smtClean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 algn="r" eaLnBrk="0" hangingPunct="0">
              <a:buClrTx/>
              <a:buSzTx/>
              <a:buFontTx/>
              <a:buChar char="•"/>
            </a:pP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ar-SA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AL-Mohanad"/>
                <a:cs typeface="AL-Mohanad"/>
              </a:rPr>
              <a:t>الإرشاد الأكاديمي </a:t>
            </a:r>
            <a:endParaRPr lang="en-US" sz="3600" dirty="0" smtClean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 algn="r" eaLnBrk="0" hangingPunct="0">
              <a:buClrTx/>
              <a:buSzTx/>
              <a:buFontTx/>
              <a:buChar char="•"/>
            </a:pPr>
            <a:r>
              <a:rPr lang="ar-SA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AL-Mohanad"/>
                <a:cs typeface="AL-Mohanad"/>
              </a:rPr>
              <a:t>التقويم </a:t>
            </a:r>
            <a:endParaRPr lang="en-US" sz="3600" dirty="0" smtClean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 algn="r" eaLnBrk="0" hangingPunct="0">
              <a:buClrTx/>
              <a:buSzTx/>
              <a:buFontTx/>
              <a:buChar char="•"/>
            </a:pPr>
            <a:r>
              <a:rPr lang="ar-SA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AL-Mohanad"/>
                <a:cs typeface="AL-Mohanad"/>
              </a:rPr>
              <a:t>المعدل التراكمي </a:t>
            </a:r>
            <a:endParaRPr lang="en-US" sz="3600" dirty="0" smtClean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 algn="r" rtl="0" eaLnBrk="0" hangingPunct="0">
              <a:buClrTx/>
              <a:buSzTx/>
              <a:buFontTx/>
              <a:buChar char="•"/>
            </a:pPr>
            <a:endParaRPr lang="ar-SA" sz="1800" dirty="0" smtClean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3433778" y="6350023"/>
            <a:ext cx="3352800" cy="365125"/>
          </a:xfrm>
        </p:spPr>
        <p:txBody>
          <a:bodyPr/>
          <a:lstStyle/>
          <a:p>
            <a:pPr>
              <a:defRPr/>
            </a:pPr>
            <a:r>
              <a:rPr lang="ar-SA" dirty="0"/>
              <a:t>مشروع تطوير التعليم الثانوي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8B53E8-4F3A-49A7-818E-C3634FD4E0BA}" type="slidenum">
              <a:rPr lang="ar-SA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ذييل 1"/>
          <p:cNvSpPr>
            <a:spLocks noGrp="1"/>
          </p:cNvSpPr>
          <p:nvPr>
            <p:ph type="ftr" sz="quarter" idx="11"/>
          </p:nvPr>
        </p:nvSpPr>
        <p:spPr bwMode="auto">
          <a:xfrm>
            <a:off x="3571868" y="6421461"/>
            <a:ext cx="210185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 idx="4294967295"/>
          </p:nvPr>
        </p:nvSpPr>
        <p:spPr>
          <a:xfrm>
            <a:off x="571500" y="260350"/>
            <a:ext cx="8572500" cy="5740400"/>
          </a:xfrm>
        </p:spPr>
        <p:txBody>
          <a:bodyPr anchor="b">
            <a:noAutofit/>
          </a:bodyPr>
          <a:lstStyle/>
          <a:p>
            <a:pPr algn="ctr"/>
            <a:r>
              <a:rPr lang="ar-SA" sz="3800" b="1" dirty="0" smtClean="0">
                <a:solidFill>
                  <a:srgbClr val="FFFF00"/>
                </a:solidFill>
                <a:ea typeface="AL-Mohanad"/>
                <a:cs typeface="AL-Mohanad"/>
              </a:rPr>
              <a:t/>
            </a:r>
            <a:br>
              <a:rPr lang="ar-SA" sz="3800" b="1" dirty="0" smtClean="0">
                <a:solidFill>
                  <a:srgbClr val="FFFF00"/>
                </a:solidFill>
                <a:ea typeface="AL-Mohanad"/>
                <a:cs typeface="AL-Mohanad"/>
              </a:rPr>
            </a:br>
            <a:r>
              <a:rPr lang="ar-SA" sz="5100" b="1" dirty="0" smtClean="0">
                <a:solidFill>
                  <a:srgbClr val="FF0000"/>
                </a:solidFill>
                <a:ea typeface="AL-Mohanad"/>
                <a:cs typeface="AL-Mohanad"/>
              </a:rPr>
              <a:t>متى يعد الطالب متخرجا </a:t>
            </a:r>
            <a:br>
              <a:rPr lang="ar-SA" sz="5100" b="1" dirty="0" smtClean="0">
                <a:solidFill>
                  <a:srgbClr val="FF0000"/>
                </a:solidFill>
                <a:ea typeface="AL-Mohanad"/>
                <a:cs typeface="AL-Mohanad"/>
              </a:rPr>
            </a:br>
            <a:r>
              <a:rPr lang="ar-SA" sz="5100" b="1" dirty="0" smtClean="0">
                <a:solidFill>
                  <a:srgbClr val="FF0000"/>
                </a:solidFill>
                <a:ea typeface="AL-Mohanad"/>
                <a:cs typeface="AL-Mohanad"/>
              </a:rPr>
              <a:t>في نظام المقررات؟ </a:t>
            </a:r>
            <a:r>
              <a:rPr lang="ar-SA" sz="3800" b="1" dirty="0" smtClean="0">
                <a:solidFill>
                  <a:srgbClr val="FF0000"/>
                </a:solidFill>
                <a:ea typeface="AL-Mohanad"/>
                <a:cs typeface="AL-Mohanad"/>
              </a:rPr>
              <a:t>        </a:t>
            </a:r>
            <a:r>
              <a:rPr lang="en-US" sz="3800" b="1" dirty="0" smtClean="0">
                <a:solidFill>
                  <a:srgbClr val="FFFF00"/>
                </a:solidFill>
                <a:ea typeface="AL-Mohanad"/>
                <a:cs typeface="AL-Mohanad"/>
              </a:rPr>
              <a:t/>
            </a:r>
            <a:br>
              <a:rPr lang="en-US" sz="3800" b="1" dirty="0" smtClean="0">
                <a:solidFill>
                  <a:srgbClr val="FFFF00"/>
                </a:solidFill>
                <a:ea typeface="AL-Mohanad"/>
                <a:cs typeface="AL-Mohanad"/>
              </a:rPr>
            </a:br>
            <a:r>
              <a:rPr lang="ar-SA" sz="3800" b="1" dirty="0" smtClean="0">
                <a:solidFill>
                  <a:schemeClr val="accent4">
                    <a:lumMod val="75000"/>
                  </a:schemeClr>
                </a:solidFill>
                <a:ea typeface="AL-Mohanad"/>
                <a:cs typeface="AL-Mohanad"/>
              </a:rPr>
              <a:t>يعد الطالب متخرجاً من المرحلة الثانوية بنظام المقررات إذا اجتاز جميع المقررات المطلوبة بما لا يقل عن ( 200) ساعة، وفق التوزيع التالي:</a:t>
            </a:r>
            <a:r>
              <a:rPr lang="en-US" sz="3800" b="1" dirty="0" smtClean="0">
                <a:solidFill>
                  <a:srgbClr val="FFFF00"/>
                </a:solidFill>
                <a:ea typeface="AL-Mohanad"/>
                <a:cs typeface="AL-Mohanad"/>
              </a:rPr>
              <a:t/>
            </a:r>
            <a:br>
              <a:rPr lang="en-US" sz="3800" b="1" dirty="0" smtClean="0">
                <a:solidFill>
                  <a:srgbClr val="FFFF00"/>
                </a:solidFill>
                <a:ea typeface="AL-Mohanad"/>
                <a:cs typeface="AL-Mohanad"/>
              </a:rPr>
            </a:br>
            <a:r>
              <a:rPr lang="ar-SA" sz="3800" b="1" dirty="0" smtClean="0">
                <a:solidFill>
                  <a:srgbClr val="FFFF00"/>
                </a:solidFill>
                <a:ea typeface="AL-Mohanad"/>
                <a:cs typeface="AL-Mohanad"/>
              </a:rPr>
              <a:t>   </a:t>
            </a:r>
            <a:r>
              <a:rPr lang="ar-SA" sz="3800" b="1" dirty="0" smtClean="0">
                <a:ea typeface="AL-Mohanad"/>
                <a:cs typeface="AL-Mohanad"/>
              </a:rPr>
              <a:t>125 ساعة من البرنامج المشترك</a:t>
            </a:r>
            <a:r>
              <a:rPr lang="en-US" sz="3800" b="1" dirty="0" smtClean="0">
                <a:ea typeface="AL-Mohanad"/>
                <a:cs typeface="AL-Mohanad"/>
              </a:rPr>
              <a:t/>
            </a:r>
            <a:br>
              <a:rPr lang="en-US" sz="3800" b="1" dirty="0" smtClean="0">
                <a:ea typeface="AL-Mohanad"/>
                <a:cs typeface="AL-Mohanad"/>
              </a:rPr>
            </a:br>
            <a:r>
              <a:rPr lang="ar-SA" sz="3800" b="1" dirty="0" smtClean="0">
                <a:ea typeface="AL-Mohanad"/>
                <a:cs typeface="AL-Mohanad"/>
              </a:rPr>
              <a:t>    </a:t>
            </a:r>
            <a:r>
              <a:rPr lang="en-US" sz="3800" b="1" dirty="0" smtClean="0">
                <a:ea typeface="AL-Mohanad"/>
                <a:cs typeface="AL-Mohanad"/>
              </a:rPr>
              <a:t> </a:t>
            </a:r>
            <a:r>
              <a:rPr lang="ar-SA" sz="3800" b="1" dirty="0" smtClean="0">
                <a:ea typeface="AL-Mohanad"/>
                <a:cs typeface="AL-Mohanad"/>
              </a:rPr>
              <a:t>65 ساعة  من البرنامج التخصصي</a:t>
            </a:r>
            <a:r>
              <a:rPr lang="en-US" sz="3800" b="1" dirty="0" smtClean="0">
                <a:ea typeface="AL-Mohanad"/>
                <a:cs typeface="AL-Mohanad"/>
              </a:rPr>
              <a:t/>
            </a:r>
            <a:br>
              <a:rPr lang="en-US" sz="3800" b="1" dirty="0" smtClean="0">
                <a:ea typeface="AL-Mohanad"/>
                <a:cs typeface="AL-Mohanad"/>
              </a:rPr>
            </a:br>
            <a:r>
              <a:rPr lang="ar-SA" sz="3800" b="1" dirty="0" smtClean="0">
                <a:ea typeface="AL-Mohanad"/>
                <a:cs typeface="AL-Mohanad"/>
              </a:rPr>
              <a:t>    10 ساعات من البرنامج الاختياري</a:t>
            </a:r>
            <a:endParaRPr lang="en-US" sz="3800" b="1" dirty="0" smtClean="0">
              <a:ea typeface="AL-Mohanad"/>
              <a:cs typeface="AL-Mohanad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ذييل 1"/>
          <p:cNvSpPr>
            <a:spLocks noGrp="1"/>
          </p:cNvSpPr>
          <p:nvPr>
            <p:ph type="ftr" sz="quarter" idx="11"/>
          </p:nvPr>
        </p:nvSpPr>
        <p:spPr bwMode="auto">
          <a:xfrm>
            <a:off x="3500430" y="6421461"/>
            <a:ext cx="210185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 idx="4294967295"/>
          </p:nvPr>
        </p:nvSpPr>
        <p:spPr>
          <a:xfrm>
            <a:off x="1043608" y="836712"/>
            <a:ext cx="6819900" cy="923925"/>
          </a:xfrm>
        </p:spPr>
        <p:txBody>
          <a:bodyPr anchor="b">
            <a:normAutofit/>
          </a:bodyPr>
          <a:lstStyle/>
          <a:p>
            <a:pPr algn="ctr"/>
            <a:r>
              <a:rPr lang="ar-SA" b="1" dirty="0" smtClean="0">
                <a:solidFill>
                  <a:srgbClr val="FFC000"/>
                </a:solidFill>
                <a:ea typeface="AL-Mohanad"/>
                <a:cs typeface="AL-Mohanad"/>
              </a:rPr>
              <a:t>تقويم المتعلم في نظام المقررات</a:t>
            </a:r>
            <a:endParaRPr lang="en-US" b="1" dirty="0" smtClean="0">
              <a:solidFill>
                <a:srgbClr val="FFC000"/>
              </a:solidFill>
              <a:ea typeface="AL-Mohanad"/>
              <a:cs typeface="AL-Mohanad"/>
            </a:endParaRPr>
          </a:p>
        </p:txBody>
      </p:sp>
      <p:graphicFrame>
        <p:nvGraphicFramePr>
          <p:cNvPr id="34846" name="Group 30"/>
          <p:cNvGraphicFramePr>
            <a:graphicFrameLocks noGrp="1"/>
          </p:cNvGraphicFramePr>
          <p:nvPr/>
        </p:nvGraphicFramePr>
        <p:xfrm>
          <a:off x="642938" y="1785938"/>
          <a:ext cx="7858125" cy="4419600"/>
        </p:xfrm>
        <a:graphic>
          <a:graphicData uri="http://schemas.openxmlformats.org/drawingml/2006/table">
            <a:tbl>
              <a:tblPr/>
              <a:tblGrid>
                <a:gridCol w="4929187"/>
                <a:gridCol w="1000125"/>
                <a:gridCol w="1928813"/>
              </a:tblGrid>
              <a:tr h="371475"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مجال التقويم</a:t>
                      </a:r>
                      <a:endParaRPr kumimoji="0" lang="en-US" sz="2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الدرجة المخصصة</a:t>
                      </a:r>
                      <a:endParaRPr kumimoji="0" lang="en-US" sz="2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36513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الأعمال الفصلية</a:t>
                      </a: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 : المشاركة / الاختبارات القصيرة الكتابية والعملية / الواجبات المنزلية /ملف الأعمال/ البحوث القصيرة والمهارات الأدائية / المشروعات. 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45 درجة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36513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الحضور والغياب</a:t>
                      </a:r>
                      <a:endParaRPr kumimoji="0" lang="en-US" sz="2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5 درجات *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1475">
                <a:tc rowSpan="2">
                  <a:txBody>
                    <a:bodyPr/>
                    <a:lstStyle/>
                    <a:p>
                      <a:pPr marL="0" marR="0" lvl="0" indent="36513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اختبار نهاية الفصل الدراسي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نظري</a:t>
                      </a:r>
                      <a:endParaRPr kumimoji="0" lang="en-US" sz="2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50 درجة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عملي</a:t>
                      </a:r>
                      <a:endParaRPr kumimoji="0" lang="en-US" sz="2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المجموع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100 درجة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عنصر نائب للتذييل 2"/>
          <p:cNvSpPr>
            <a:spLocks noGrp="1"/>
          </p:cNvSpPr>
          <p:nvPr>
            <p:ph type="ftr" sz="quarter" idx="11"/>
          </p:nvPr>
        </p:nvSpPr>
        <p:spPr bwMode="auto">
          <a:xfrm>
            <a:off x="3929058" y="6492899"/>
            <a:ext cx="33528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dirty="0" smtClean="0">
              <a:latin typeface="Tw Cen MT" pitchFamily="34" charset="0"/>
              <a:cs typeface="Arial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51A36080-19D2-432A-8761-AA55334D3865}" type="slidenum">
              <a:rPr lang="ar-SA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5842" name="عنوان 1"/>
          <p:cNvSpPr>
            <a:spLocks noGrp="1"/>
          </p:cNvSpPr>
          <p:nvPr>
            <p:ph type="title" idx="4294967295"/>
          </p:nvPr>
        </p:nvSpPr>
        <p:spPr>
          <a:xfrm>
            <a:off x="914400" y="357188"/>
            <a:ext cx="8229600" cy="1000125"/>
          </a:xfrm>
        </p:spPr>
        <p:txBody>
          <a:bodyPr/>
          <a:lstStyle/>
          <a:p>
            <a:pPr algn="ctr"/>
            <a:r>
              <a:rPr lang="ar-SA" sz="2800" b="1" dirty="0" smtClean="0">
                <a:latin typeface="Tw Cen MT" pitchFamily="34" charset="0"/>
                <a:ea typeface="AL-Mohanad"/>
                <a:cs typeface="AL-Mohanad"/>
              </a:rPr>
              <a:t>أولا: مقررات التقويم العام :  وهو التقويم الذي يجمع بين التقويم </a:t>
            </a:r>
            <a:r>
              <a:rPr lang="ar-SA" sz="2800" b="1" dirty="0" err="1" smtClean="0">
                <a:latin typeface="Tw Cen MT" pitchFamily="34" charset="0"/>
                <a:ea typeface="AL-Mohanad"/>
                <a:cs typeface="AL-Mohanad"/>
              </a:rPr>
              <a:t>التحصيلي</a:t>
            </a:r>
            <a:r>
              <a:rPr lang="ar-SA" sz="2800" b="1" dirty="0" smtClean="0">
                <a:latin typeface="Tw Cen MT" pitchFamily="34" charset="0"/>
                <a:ea typeface="AL-Mohanad"/>
                <a:cs typeface="AL-Mohanad"/>
              </a:rPr>
              <a:t> والتقويم المستمر وفق توزيعات تتناسب وطبيعة كل مقرر:</a:t>
            </a:r>
            <a:endParaRPr lang="en-US" sz="2800" dirty="0" smtClean="0">
              <a:latin typeface="Tw Cen MT" pitchFamily="34" charset="0"/>
              <a:ea typeface="AL-Mohanad"/>
              <a:cs typeface="AL-Mohanad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214313" y="1357313"/>
          <a:ext cx="8765279" cy="5186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714380"/>
                <a:gridCol w="571504"/>
                <a:gridCol w="785818"/>
                <a:gridCol w="571504"/>
                <a:gridCol w="571504"/>
                <a:gridCol w="642942"/>
                <a:gridCol w="478473"/>
                <a:gridCol w="642942"/>
                <a:gridCol w="500066"/>
                <a:gridCol w="500066"/>
                <a:gridCol w="571504"/>
                <a:gridCol w="571502"/>
              </a:tblGrid>
              <a:tr h="65237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Calibri"/>
                          <a:ea typeface="Calibri"/>
                          <a:cs typeface="AL-Mohanad"/>
                        </a:rPr>
                        <a:t>التقويم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Calibri"/>
                          <a:ea typeface="Calibri"/>
                          <a:cs typeface="AL-Mohanad"/>
                        </a:rPr>
                        <a:t>الأعمال </a:t>
                      </a:r>
                      <a:r>
                        <a:rPr lang="ar-SA" sz="1400" b="0" dirty="0" smtClean="0">
                          <a:latin typeface="Calibri"/>
                          <a:ea typeface="Calibri"/>
                          <a:cs typeface="AL-Mohanad"/>
                        </a:rPr>
                        <a:t>الفصلية    45 </a:t>
                      </a:r>
                      <a:r>
                        <a:rPr lang="ar-SA" sz="1400" b="0" dirty="0">
                          <a:latin typeface="Calibri"/>
                          <a:ea typeface="Calibri"/>
                          <a:cs typeface="AL-Mohanad"/>
                        </a:rPr>
                        <a:t>درجة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Calibri"/>
                          <a:ea typeface="Calibri"/>
                          <a:cs typeface="AL-Mohanad"/>
                        </a:rPr>
                        <a:t>الاختبارات النهائية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Calibri"/>
                          <a:ea typeface="Calibri"/>
                          <a:cs typeface="AL-Mohanad"/>
                        </a:rPr>
                        <a:t>50 درجة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50" b="0" dirty="0">
                          <a:latin typeface="Calibri"/>
                          <a:ea typeface="Calibri"/>
                          <a:cs typeface="AL-Mohanad"/>
                        </a:rPr>
                        <a:t>الحضور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50" b="0" dirty="0">
                          <a:latin typeface="Calibri"/>
                          <a:ea typeface="Calibri"/>
                          <a:cs typeface="AL-Mohanad"/>
                        </a:rPr>
                        <a:t>5 درجات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latin typeface="Calibri"/>
                          <a:ea typeface="Calibri"/>
                          <a:cs typeface="AL-Mohanad"/>
                        </a:rPr>
                        <a:t>المجموع</a:t>
                      </a:r>
                      <a:endParaRPr lang="en-US" sz="1100" b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Calibri"/>
                          <a:ea typeface="Calibri"/>
                          <a:cs typeface="AL-Mohanad"/>
                        </a:rPr>
                        <a:t>100 درجة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860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أساليب التقويم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0" dirty="0">
                          <a:latin typeface="Calibri"/>
                          <a:ea typeface="Calibri"/>
                          <a:cs typeface="AL-Mohanad"/>
                        </a:rPr>
                        <a:t>الملاحظة </a:t>
                      </a:r>
                      <a:r>
                        <a:rPr lang="ar-SA" sz="900" b="0" dirty="0">
                          <a:latin typeface="Calibri"/>
                          <a:ea typeface="Calibri"/>
                          <a:cs typeface="AL-Mohanad"/>
                        </a:rPr>
                        <a:t>والمشاركة والتفاعل الصفي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b="0">
                          <a:latin typeface="Calibri"/>
                          <a:ea typeface="Calibri"/>
                          <a:cs typeface="AL-Mohanad"/>
                        </a:rPr>
                        <a:t>التقارير العملية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b="0">
                          <a:latin typeface="Calibri"/>
                          <a:ea typeface="Calibri"/>
                          <a:cs typeface="AL-Mohanad"/>
                        </a:rPr>
                        <a:t> أو التجارب العملية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0">
                          <a:latin typeface="Calibri"/>
                          <a:ea typeface="Calibri"/>
                          <a:cs typeface="AL-Mohanad"/>
                        </a:rPr>
                        <a:t>الواجبات</a:t>
                      </a:r>
                      <a:r>
                        <a:rPr lang="ar-SA" sz="1050" b="0">
                          <a:latin typeface="Calibri"/>
                          <a:ea typeface="Calibri"/>
                          <a:cs typeface="AL-Mohanad"/>
                        </a:rPr>
                        <a:t> والمهام لأدائية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0">
                          <a:latin typeface="Calibri"/>
                          <a:ea typeface="Calibri"/>
                          <a:cs typeface="AL-Mohanad"/>
                        </a:rPr>
                        <a:t>ملف الأعمال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0">
                          <a:latin typeface="Calibri"/>
                          <a:ea typeface="Calibri"/>
                          <a:cs typeface="AL-Mohanad"/>
                        </a:rPr>
                        <a:t>الاختبارات القصيرة</a:t>
                      </a:r>
                      <a:r>
                        <a:rPr lang="ar-SA" sz="1050" b="0">
                          <a:latin typeface="Calibri"/>
                          <a:ea typeface="Calibri"/>
                          <a:cs typeface="AL-Mohanad"/>
                        </a:rPr>
                        <a:t> المتكررة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50" b="0">
                          <a:latin typeface="Calibri"/>
                          <a:ea typeface="Calibri"/>
                          <a:cs typeface="AL-Mohanad"/>
                        </a:rPr>
                        <a:t>البحوث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50" b="0" dirty="0">
                          <a:latin typeface="Calibri"/>
                          <a:ea typeface="Calibri"/>
                          <a:cs typeface="AL-Mohanad"/>
                        </a:rPr>
                        <a:t>المشروعات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50" b="0">
                          <a:latin typeface="Calibri"/>
                          <a:ea typeface="Calibri"/>
                          <a:cs typeface="AL-Mohanad"/>
                        </a:rPr>
                        <a:t>الاختبار العملي/ شفهي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50" b="0" dirty="0">
                          <a:latin typeface="Calibri"/>
                          <a:ea typeface="Calibri"/>
                          <a:cs typeface="AL-Mohanad"/>
                        </a:rPr>
                        <a:t>الاختبار النظري/ تحريري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618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المقررات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0">
                          <a:latin typeface="Calibri"/>
                          <a:ea typeface="Calibri"/>
                          <a:cs typeface="AL-Mohanad"/>
                        </a:rPr>
                        <a:t>نظري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0">
                          <a:latin typeface="Calibri"/>
                          <a:ea typeface="Calibri"/>
                          <a:cs typeface="AL-Mohanad"/>
                        </a:rPr>
                        <a:t>كتابي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0">
                          <a:latin typeface="Calibri"/>
                          <a:ea typeface="Calibri"/>
                          <a:cs typeface="AL-Mohanad"/>
                        </a:rPr>
                        <a:t>عملي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0">
                          <a:latin typeface="Calibri"/>
                          <a:ea typeface="Calibri"/>
                          <a:cs typeface="AL-Mohanad"/>
                        </a:rPr>
                        <a:t>شفهي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59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Calibri"/>
                          <a:ea typeface="Calibri"/>
                          <a:cs typeface="AL-Mohanad"/>
                        </a:rPr>
                        <a:t>العلوم الطبيعية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40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Calibri"/>
                          <a:ea typeface="Calibri"/>
                          <a:cs typeface="AL-Mohanad"/>
                        </a:rPr>
                        <a:t>100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805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Calibri"/>
                          <a:ea typeface="Calibri"/>
                          <a:cs typeface="AL-Mohanad"/>
                        </a:rPr>
                        <a:t>العلوم الشرعية 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0">
                          <a:latin typeface="Calibri"/>
                          <a:ea typeface="Calibri"/>
                          <a:cs typeface="AL-Mohanad"/>
                        </a:rPr>
                        <a:t>(عدا القرآن الكريم )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20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Calibri"/>
                          <a:ea typeface="Calibri"/>
                          <a:cs typeface="AL-Mohanad"/>
                        </a:rPr>
                        <a:t>50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Calibri"/>
                          <a:ea typeface="Calibri"/>
                          <a:cs typeface="AL-Mohanad"/>
                        </a:rPr>
                        <a:t>100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5370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Calibri"/>
                          <a:ea typeface="Calibri"/>
                          <a:cs typeface="AL-Mohanad"/>
                        </a:rPr>
                        <a:t>اللغة العربية 5 ، 6 ، 7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159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 smtClean="0">
                          <a:latin typeface="Calibri"/>
                          <a:ea typeface="Calibri"/>
                          <a:cs typeface="AL-Mohanad"/>
                        </a:rPr>
                        <a:t>الرياضيات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20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Calibri"/>
                          <a:ea typeface="Calibri"/>
                          <a:cs typeface="AL-Mohanad"/>
                        </a:rPr>
                        <a:t>100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633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>
                          <a:latin typeface="Calibri"/>
                          <a:ea typeface="Calibri"/>
                          <a:cs typeface="AL-Mohanad"/>
                        </a:rPr>
                        <a:t>الاجتماعيات /</a:t>
                      </a:r>
                      <a:r>
                        <a:rPr lang="ar-SA" sz="1050" b="0">
                          <a:latin typeface="Calibri"/>
                          <a:ea typeface="Calibri"/>
                          <a:cs typeface="AL-Mohanad"/>
                        </a:rPr>
                        <a:t>التاريخ /الجغرافيا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Calibri"/>
                          <a:ea typeface="Calibri"/>
                          <a:cs typeface="AL-Mohanad"/>
                        </a:rPr>
                        <a:t>50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46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Calibri"/>
                          <a:ea typeface="Calibri"/>
                          <a:cs typeface="AL-Mohanad"/>
                        </a:rPr>
                        <a:t>العلوم الإدارية 1، 2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798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Calibri"/>
                          <a:ea typeface="Calibri"/>
                          <a:cs typeface="AL-Mohanad"/>
                        </a:rPr>
                        <a:t>الحاسب الآلي  1،2،3،4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0">
                          <a:latin typeface="Calibri"/>
                          <a:ea typeface="Calibri"/>
                          <a:cs typeface="AL-Mohanad"/>
                        </a:rPr>
                        <a:t>المشروع النهائي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30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20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Calibri"/>
                          <a:ea typeface="Calibri"/>
                          <a:cs typeface="AL-Mohanad"/>
                        </a:rPr>
                        <a:t>100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3189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Calibri"/>
                          <a:ea typeface="Calibri"/>
                          <a:cs typeface="AL-Mohanad"/>
                        </a:rPr>
                        <a:t>اللغة الانجليزية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Calibri"/>
                          <a:ea typeface="Calibri"/>
                          <a:cs typeface="AL-Mohanad"/>
                        </a:rPr>
                        <a:t>1،2،3،،4،5،6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50" b="0">
                          <a:latin typeface="Calibri"/>
                          <a:ea typeface="Calibri"/>
                          <a:cs typeface="AL-Mohanad"/>
                        </a:rPr>
                        <a:t>المحادثة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0">
                          <a:latin typeface="Calibri"/>
                          <a:ea typeface="Calibri"/>
                          <a:cs typeface="AL-Mohanad"/>
                        </a:rPr>
                        <a:t>الكتابة والقراءة 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0">
                          <a:latin typeface="Calibri"/>
                          <a:ea typeface="Calibri"/>
                          <a:cs typeface="AL-Mohanad"/>
                        </a:rPr>
                        <a:t>الاستماع والمحادثة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50" b="0">
                          <a:latin typeface="Calibri"/>
                          <a:ea typeface="Calibri"/>
                          <a:cs typeface="AL-Mohanad"/>
                        </a:rPr>
                        <a:t>محادثة واستماع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40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50" b="0">
                          <a:latin typeface="Calibri"/>
                          <a:ea typeface="Calibri"/>
                          <a:cs typeface="AL-Mohanad"/>
                        </a:rPr>
                        <a:t>تحريري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391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Calibri"/>
                          <a:ea typeface="Calibri"/>
                          <a:cs typeface="AL-Mohanad"/>
                        </a:rPr>
                        <a:t>البحث ومصادر المعلومات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15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Calibri"/>
                          <a:ea typeface="Calibri"/>
                          <a:cs typeface="AL-Mohanad"/>
                        </a:rPr>
                        <a:t>-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30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Calibri"/>
                          <a:ea typeface="Calibri"/>
                          <a:cs typeface="AL-Mohanad"/>
                        </a:rPr>
                        <a:t>20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Calibri"/>
                          <a:ea typeface="Calibri"/>
                          <a:cs typeface="AL-Mohanad"/>
                        </a:rPr>
                        <a:t>100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عنصر نائب للتذييل 2"/>
          <p:cNvSpPr>
            <a:spLocks noGrp="1"/>
          </p:cNvSpPr>
          <p:nvPr>
            <p:ph type="ftr" sz="quarter" idx="11"/>
          </p:nvPr>
        </p:nvSpPr>
        <p:spPr bwMode="auto">
          <a:xfrm>
            <a:off x="3362340" y="6421461"/>
            <a:ext cx="33528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mtClean="0"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mtClean="0">
              <a:latin typeface="Tw Cen MT" pitchFamily="34" charset="0"/>
              <a:cs typeface="Arial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5791F2C5-E9FF-4B95-9FD9-C8EAD1599013}" type="slidenum">
              <a:rPr lang="ar-SA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6866" name="عنوان 1"/>
          <p:cNvSpPr>
            <a:spLocks noGrp="1"/>
          </p:cNvSpPr>
          <p:nvPr>
            <p:ph type="title" idx="4294967295"/>
          </p:nvPr>
        </p:nvSpPr>
        <p:spPr>
          <a:xfrm>
            <a:off x="342928" y="842963"/>
            <a:ext cx="8229600" cy="1371600"/>
          </a:xfrm>
        </p:spPr>
        <p:txBody>
          <a:bodyPr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Tw Cen MT" pitchFamily="34" charset="0"/>
                <a:ea typeface="Calibri" pitchFamily="34" charset="0"/>
                <a:cs typeface="AL-Mohanad"/>
              </a:rPr>
              <a:t>ثانيا: مقررات التقويم المستمر : وهو التقويم الذي يعتمد عل التقويم المستمر </a:t>
            </a:r>
            <a:r>
              <a:rPr lang="ar-SA" sz="2800" b="1" dirty="0" err="1" smtClean="0">
                <a:solidFill>
                  <a:schemeClr val="tx1"/>
                </a:solidFill>
                <a:latin typeface="Tw Cen MT" pitchFamily="34" charset="0"/>
                <a:ea typeface="Calibri" pitchFamily="34" charset="0"/>
                <a:cs typeface="AL-Mohanad"/>
              </a:rPr>
              <a:t>و</a:t>
            </a:r>
            <a:r>
              <a:rPr lang="ar-SA" sz="2800" b="1" dirty="0" smtClean="0">
                <a:solidFill>
                  <a:schemeClr val="tx1"/>
                </a:solidFill>
                <a:latin typeface="Tw Cen MT" pitchFamily="34" charset="0"/>
                <a:ea typeface="Calibri" pitchFamily="34" charset="0"/>
                <a:cs typeface="AL-Mohanad"/>
              </a:rPr>
              <a:t> أدواته  المختلفة  لمقررات تتطلب هذا النوع من التقويم</a:t>
            </a:r>
            <a:r>
              <a:rPr lang="ar-SA" b="1" dirty="0" smtClean="0">
                <a:solidFill>
                  <a:schemeClr val="tx1"/>
                </a:solidFill>
                <a:latin typeface="Tw Cen MT" pitchFamily="34" charset="0"/>
                <a:ea typeface="Calibri" pitchFamily="34" charset="0"/>
                <a:cs typeface="AL-Mohanad"/>
              </a:rPr>
              <a:t>.</a:t>
            </a:r>
            <a:endParaRPr lang="en-US" dirty="0" smtClean="0">
              <a:solidFill>
                <a:schemeClr val="tx1"/>
              </a:solidFill>
              <a:latin typeface="Tw Cen MT" pitchFamily="34" charset="0"/>
              <a:ea typeface="Calibri" pitchFamily="34" charset="0"/>
              <a:cs typeface="AL-Mohanad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357158" y="2500306"/>
          <a:ext cx="8286778" cy="1261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781"/>
                <a:gridCol w="1044781"/>
                <a:gridCol w="1044781"/>
                <a:gridCol w="1044781"/>
                <a:gridCol w="1044781"/>
                <a:gridCol w="1044781"/>
                <a:gridCol w="1044781"/>
                <a:gridCol w="973311"/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L-Mohanad"/>
                        </a:rPr>
                        <a:t>المقرر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صحة القراءة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الترتيل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تطبيق التجويد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الانطلاق في القراءة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الحفظ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الحضور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L-Mohanad"/>
                        </a:rPr>
                        <a:t>المجموع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L-Mohanad"/>
                        </a:rPr>
                        <a:t>القرآن الكريم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40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25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L-Mohanad"/>
                        </a:rPr>
                        <a:t>100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357188" y="3857625"/>
          <a:ext cx="8286810" cy="1892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830"/>
                <a:gridCol w="1888006"/>
                <a:gridCol w="1000132"/>
                <a:gridCol w="1285884"/>
                <a:gridCol w="1357322"/>
                <a:gridCol w="714380"/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L-Mohanad"/>
                        </a:rPr>
                        <a:t>المقرر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L-Mohanad"/>
                        </a:rPr>
                        <a:t>ملاحظة تحقيق الجوانب والاتجاهات الوجدانية والقيم الصحية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L-Mohanad"/>
                        </a:rPr>
                        <a:t>اللياقة الصحية والبدنية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L-Mohanad"/>
                        </a:rPr>
                        <a:t>الخبرات المعرفية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L-Mohanad"/>
                        </a:rPr>
                        <a:t>(اختبارات قصيرة)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L-Mohanad"/>
                        </a:rPr>
                        <a:t>المهارات البدنية والحركية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L-Mohanad"/>
                        </a:rPr>
                        <a:t>ا</a:t>
                      </a:r>
                      <a:r>
                        <a:rPr lang="ar-SA" sz="1600" b="1" dirty="0">
                          <a:latin typeface="Calibri"/>
                          <a:ea typeface="Calibri"/>
                          <a:cs typeface="AL-Mohanad"/>
                        </a:rPr>
                        <a:t>لحضور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L-Mohanad"/>
                        </a:rPr>
                        <a:t>المجموع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L-Mohanad"/>
                        </a:rPr>
                        <a:t>التربية البدنية والصحية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25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10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50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L-Mohanad"/>
                        </a:rPr>
                        <a:t>5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L-Mohanad"/>
                        </a:rPr>
                        <a:t>100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ذييل 1"/>
          <p:cNvSpPr>
            <a:spLocks noGrp="1"/>
          </p:cNvSpPr>
          <p:nvPr>
            <p:ph type="ftr" sz="quarter" idx="11"/>
          </p:nvPr>
        </p:nvSpPr>
        <p:spPr bwMode="auto">
          <a:xfrm>
            <a:off x="3184525" y="6564337"/>
            <a:ext cx="210185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3108" y="514336"/>
            <a:ext cx="51847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ar-SA" sz="5400" dirty="0">
                <a:solidFill>
                  <a:srgbClr val="FF0000"/>
                </a:solidFill>
                <a:ea typeface="Times New Roman" pitchFamily="18" charset="0"/>
                <a:cs typeface="Ousbouh" pitchFamily="2" charset="-78"/>
              </a:rPr>
              <a:t>السنة الدراسية</a:t>
            </a:r>
            <a:endParaRPr lang="en-US" sz="2000" dirty="0">
              <a:solidFill>
                <a:srgbClr val="FF0000"/>
              </a:solidFill>
              <a:ea typeface="Times New Roman" pitchFamily="18" charset="0"/>
              <a:cs typeface="Ousbouh" pitchFamily="2" charset="-78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271381" y="1330681"/>
          <a:ext cx="8404308" cy="4984481"/>
        </p:xfrm>
        <a:graphic>
          <a:graphicData uri="http://schemas.openxmlformats.org/drawingml/2006/table">
            <a:tbl>
              <a:tblPr rtl="1"/>
              <a:tblGrid>
                <a:gridCol w="2801436"/>
                <a:gridCol w="2801436"/>
                <a:gridCol w="2801436"/>
              </a:tblGrid>
              <a:tr h="127354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الفصل الدراسي الأول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-ALMATEEN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مدة الفصل 16اسبوعا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 80   يوما فعليا </a:t>
                      </a:r>
                      <a:endParaRPr kumimoji="0" 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B-ALMATEE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الفصل الدراسي الثاني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-ALMATEEN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مدة الفصل 16اسبوعا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 80 يوما فعليا </a:t>
                      </a:r>
                      <a:endParaRPr kumimoji="0" 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B-ALMATEE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الفصل الدراسي الصيفي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-ALMATEEN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 مدة الفصل  8 أسابيع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 40 يوما فعليا </a:t>
                      </a:r>
                      <a:endParaRPr kumimoji="0" 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B-ALMATEE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6987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   فتره التسجيل   3 أيام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-ALMATEEN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الأسابيع الدراسية  14أسبوعا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B-ALMATEEN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B-ALMATEEN" pitchFamily="2" charset="-78"/>
                        </a:rPr>
                        <a:t>الحد الأقصى للساعات 35  ساعة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B-ALMATEEN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B-ALMATEEN" pitchFamily="2" charset="-78"/>
                        </a:rPr>
                        <a:t>الحد الأدنى للساعات    25  ساعة</a:t>
                      </a:r>
                      <a:endParaRPr kumimoji="0" 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B-ALMATEE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   فتره التسجيل   3 أيام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-ALMATEEN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الأسابيع الدراسية 14 أسبوعا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B-ALMATEEN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B-ALMATEEN" pitchFamily="2" charset="-78"/>
                        </a:rPr>
                        <a:t>الحد الأقصى للساعات 35  ساعة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B-ALMATEEN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B-ALMATEEN" pitchFamily="2" charset="-78"/>
                        </a:rPr>
                        <a:t>الحد الأدنى للساعات 25 ساعة</a:t>
                      </a:r>
                      <a:endParaRPr kumimoji="0" 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B-ALMATEE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تسجيل مبكر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-ALMATEEN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الحد الأقصى للساعات     15  ساعة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B-ALMATEEN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B-ALMATEEN" pitchFamily="2" charset="-78"/>
                        </a:rPr>
                        <a:t>الحد الأدنى للساعات    5 ساعات</a:t>
                      </a:r>
                      <a:endParaRPr kumimoji="0" 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B-ALMATEE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4300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8   أيام للاختبارات التحريرية</a:t>
                      </a:r>
                      <a:endParaRPr kumimoji="0" 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8   أيام للاختبارات التحريرية</a:t>
                      </a:r>
                      <a:endParaRPr kumimoji="0" 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   4     أيام للاختبارات </a:t>
                      </a:r>
                      <a:endParaRPr kumimoji="0" 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0" y="514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ذييل 1"/>
          <p:cNvSpPr>
            <a:spLocks noGrp="1"/>
          </p:cNvSpPr>
          <p:nvPr>
            <p:ph type="ftr" sz="quarter" idx="11"/>
          </p:nvPr>
        </p:nvSpPr>
        <p:spPr bwMode="auto">
          <a:xfrm>
            <a:off x="3428992" y="6564337"/>
            <a:ext cx="210185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214282" y="1928802"/>
            <a:ext cx="8358246" cy="40134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>
              <a:lnSpc>
                <a:spcPct val="90000"/>
              </a:lnSpc>
              <a:buFontTx/>
              <a:buNone/>
            </a:pPr>
            <a:r>
              <a:rPr lang="ar-SA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-ALMATEEN" pitchFamily="2" charset="-78"/>
              </a:rPr>
              <a:t>1. ينذر الطالب إذا وصل غيابه إلى 5 حصص دراسية في المقرر الواحد ويشعر ولي أمره بذلك.</a:t>
            </a:r>
          </a:p>
          <a:p>
            <a:pPr algn="justLow">
              <a:lnSpc>
                <a:spcPct val="90000"/>
              </a:lnSpc>
              <a:buFontTx/>
              <a:buNone/>
            </a:pPr>
            <a:r>
              <a:rPr lang="ar-SA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-ALMATEEN" pitchFamily="2" charset="-78"/>
              </a:rPr>
              <a:t>2. الطالب الذي يتغيب أكثر من 10% من الساعات الدراسية بدون عذر مقبول في أي مقرر من المقررات التي سجل فيها يحرم من التقدم لامتحان هذا المقرر ويعطى نتيجته صفراً.</a:t>
            </a:r>
          </a:p>
          <a:p>
            <a:pPr algn="justLow">
              <a:lnSpc>
                <a:spcPct val="90000"/>
              </a:lnSpc>
              <a:buFontTx/>
              <a:buNone/>
            </a:pPr>
            <a:r>
              <a:rPr lang="ar-SA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-ALMATEEN" pitchFamily="2" charset="-78"/>
              </a:rPr>
              <a:t>3. من يتغيب أكثر من20% بعذر مقبول يعتبر منسحباً من ذلك المقرر ولا تسجل له درجة ذلك المقرر في سجله التراكمي . </a:t>
            </a:r>
          </a:p>
          <a:p>
            <a:pPr algn="justLow">
              <a:lnSpc>
                <a:spcPct val="90000"/>
              </a:lnSpc>
              <a:buFontTx/>
              <a:buNone/>
            </a:pPr>
            <a:r>
              <a:rPr lang="ar-SA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-ALMATEEN" pitchFamily="2" charset="-78"/>
              </a:rPr>
              <a:t>4. الطالب المتغيب عن الاختبار النهائي لأي مقرر دراسي دون عذر تقبله المدرسة تُعد درجته في ذلك الاختبار (صفراً).</a:t>
            </a:r>
          </a:p>
          <a:p>
            <a:pPr algn="justLow">
              <a:lnSpc>
                <a:spcPct val="90000"/>
              </a:lnSpc>
              <a:buFontTx/>
              <a:buNone/>
            </a:pPr>
            <a:r>
              <a:rPr lang="ar-SA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-ALMATEEN" pitchFamily="2" charset="-78"/>
              </a:rPr>
              <a:t>5. يجوز إعادة اختبار الطالب المتغيب عن الاختبار النهائي لأي مقرر دراسي لعذر تقبله المدرسة خلال مدة لا تتجاوز أسبوعين من بداية الفصل الدراسي التالي.</a:t>
            </a: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  <a:cs typeface="B-ALMATEEN" pitchFamily="2" charset="-78"/>
            </a:endParaRPr>
          </a:p>
          <a:p>
            <a:endParaRPr lang="ar-SA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928926" y="857232"/>
            <a:ext cx="25717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800" dirty="0" smtClean="0">
                <a:solidFill>
                  <a:srgbClr val="FF0000"/>
                </a:solidFill>
              </a:rPr>
              <a:t>الغياب</a:t>
            </a:r>
            <a:endParaRPr lang="ar-SA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ذييل 1"/>
          <p:cNvSpPr>
            <a:spLocks noGrp="1"/>
          </p:cNvSpPr>
          <p:nvPr>
            <p:ph type="ftr" sz="quarter" idx="11"/>
          </p:nvPr>
        </p:nvSpPr>
        <p:spPr bwMode="auto">
          <a:xfrm>
            <a:off x="3571868" y="6492899"/>
            <a:ext cx="210185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857356" y="642918"/>
            <a:ext cx="62086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buSzPct val="100000"/>
              <a:tabLst>
                <a:tab pos="457200" algn="l"/>
              </a:tabLst>
            </a:pPr>
            <a:r>
              <a:rPr lang="ar-SA" sz="3600" dirty="0">
                <a:solidFill>
                  <a:schemeClr val="accent2">
                    <a:lumMod val="75000"/>
                  </a:schemeClr>
                </a:solidFill>
                <a:ea typeface="Times New Roman" pitchFamily="18" charset="0"/>
                <a:cs typeface="AL-Mateen" pitchFamily="2" charset="-78"/>
              </a:rPr>
              <a:t>التقديرات للمقررات الدراسية تكون وفق الآتي: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Times New Roman" pitchFamily="18" charset="0"/>
              <a:cs typeface="AL-Mateen" pitchFamily="2" charset="-78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714348" y="1285860"/>
          <a:ext cx="7488237" cy="5076190"/>
        </p:xfrm>
        <a:graphic>
          <a:graphicData uri="http://schemas.openxmlformats.org/drawingml/2006/table">
            <a:tbl>
              <a:tblPr rtl="1"/>
              <a:tblGrid>
                <a:gridCol w="3521075"/>
                <a:gridCol w="1879600"/>
                <a:gridCol w="2087562"/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الدرجة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رمز التقدير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8925" algn="l"/>
                          <a:tab pos="666750" algn="ctr"/>
                        </a:tabLst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		التقدير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90-100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itchFamily="18" charset="0"/>
                          <a:cs typeface="B-ALMATEEN" pitchFamily="2" charset="-78"/>
                        </a:rPr>
                        <a:t>أ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ممتاز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85إلى أقل من 90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ب+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جيد جدا مرتفع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80 إلى أقل من 85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ب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جيد جداً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B-ALMATEEN" pitchFamily="2" charset="-78"/>
                        </a:rPr>
                        <a:t>75 إلى أقل من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B-ALMATEEN" pitchFamily="2" charset="-78"/>
                        </a:rPr>
                        <a:t>جـ</a:t>
                      </a: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B-ALMATEEN" pitchFamily="2" charset="-78"/>
                        </a:rPr>
                        <a:t>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B-ALMATEEN" pitchFamily="2" charset="-78"/>
                        </a:rPr>
                        <a:t>جيد مرتفع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70 إلى أقل من 75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جـ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جيد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60 إلى أقل من 70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د+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مقبول مرتفع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50 إلى أقل من 60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د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مقبول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أقل من 50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هـ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غير مجتاز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محروم من دخول الاختبار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م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محروم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>
            <a:off x="3294091" y="6248400"/>
            <a:ext cx="2063727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 rtlCol="0" anchor="ctr" anchorCtr="0">
            <a:normAutofit/>
          </a:bodyPr>
          <a:lstStyle/>
          <a:p>
            <a:pPr algn="ctr">
              <a:defRPr/>
            </a:pPr>
            <a:fld id="{BF520647-99C7-4283-85E3-279415E96B60}" type="slidenum">
              <a:rPr lang="ar-SA" sz="1400" b="1">
                <a:solidFill>
                  <a:srgbClr val="FFFFFF"/>
                </a:solidFill>
              </a:rPr>
              <a:pPr algn="ctr">
                <a:defRPr/>
              </a:pPr>
              <a:t>2</a:t>
            </a:fld>
            <a:endParaRPr lang="en-US" sz="1400" b="1">
              <a:solidFill>
                <a:srgbClr val="FFFFFF"/>
              </a:solidFill>
            </a:endParaRPr>
          </a:p>
        </p:txBody>
      </p:sp>
      <p:sp>
        <p:nvSpPr>
          <p:cNvPr id="22530" name="عنوان 1"/>
          <p:cNvSpPr>
            <a:spLocks noGrp="1"/>
          </p:cNvSpPr>
          <p:nvPr>
            <p:ph type="title" idx="4294967295"/>
          </p:nvPr>
        </p:nvSpPr>
        <p:spPr>
          <a:xfrm>
            <a:off x="0" y="738174"/>
            <a:ext cx="8229600" cy="833438"/>
          </a:xfrm>
        </p:spPr>
        <p:txBody>
          <a:bodyPr/>
          <a:lstStyle/>
          <a:p>
            <a:pPr algn="ctr"/>
            <a:r>
              <a:rPr lang="ar-SA" b="1" dirty="0" smtClean="0">
                <a:solidFill>
                  <a:srgbClr val="FFC000"/>
                </a:solidFill>
                <a:ea typeface="AL-Mohanad"/>
                <a:cs typeface="AL-Mohanad"/>
              </a:rPr>
              <a:t>أنماط التعليم الثانوي</a:t>
            </a:r>
            <a:endParaRPr lang="en-US" b="1" dirty="0" smtClean="0">
              <a:solidFill>
                <a:srgbClr val="FFC000"/>
              </a:solidFill>
              <a:ea typeface="AL-Mohanad"/>
              <a:cs typeface="AL-Mohanad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4294967295"/>
          </p:nvPr>
        </p:nvSpPr>
        <p:spPr>
          <a:xfrm>
            <a:off x="0" y="1762146"/>
            <a:ext cx="4143375" cy="4595812"/>
          </a:xfrm>
          <a:noFill/>
          <a:ln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319088" indent="-319088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ar-S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w Cen MT" pitchFamily="34" charset="0"/>
                <a:ea typeface="AL-Mohanad"/>
                <a:cs typeface="AL-Mohanad"/>
              </a:rPr>
              <a:t>نظام المقررات</a:t>
            </a: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ar-SA" sz="2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w Cen MT" pitchFamily="34" charset="0"/>
                <a:ea typeface="AL-Mohanad"/>
                <a:cs typeface="AL-Mohanad"/>
              </a:rPr>
              <a:t>يمثل قلة من المدارس الثانوية 2.5%</a:t>
            </a: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ar-SA" sz="2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w Cen MT" pitchFamily="34" charset="0"/>
                <a:ea typeface="AL-Mohanad"/>
                <a:cs typeface="AL-Mohanad"/>
              </a:rPr>
              <a:t> نظام فصلي ، يتضمن العام الدراسي من فصلين دراسيين وفصل صيفي اختياري.</a:t>
            </a: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ar-SA" sz="2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w Cen MT" pitchFamily="34" charset="0"/>
                <a:ea typeface="AL-Mohanad"/>
                <a:cs typeface="AL-Mohanad"/>
              </a:rPr>
              <a:t> يتكون من مسارين في تعليم البنين والبنات : مسار العلوم الطبيعية ومسار العلوم الإنسانية. </a:t>
            </a:r>
            <a:endParaRPr lang="en-US" sz="25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w Cen MT" pitchFamily="34" charset="0"/>
              <a:ea typeface="AL-Mohanad"/>
              <a:cs typeface="AL-Mohanad"/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4294967295"/>
          </p:nvPr>
        </p:nvSpPr>
        <p:spPr>
          <a:xfrm>
            <a:off x="4643438" y="1619270"/>
            <a:ext cx="4429125" cy="466725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>
              <a:buFont typeface="Wingdings 2" pitchFamily="18" charset="2"/>
              <a:buNone/>
            </a:pPr>
            <a:r>
              <a:rPr lang="ar-SA" sz="3600" b="1" u="sng" dirty="0" smtClean="0">
                <a:solidFill>
                  <a:srgbClr val="FF0000"/>
                </a:solidFill>
                <a:ea typeface="AL-Mohanad"/>
                <a:cs typeface="AL-Mohanad"/>
              </a:rPr>
              <a:t>النظام السنوي</a:t>
            </a:r>
          </a:p>
          <a:p>
            <a:pPr algn="just"/>
            <a:r>
              <a:rPr lang="ar-SA" sz="2900" b="1" dirty="0" smtClean="0">
                <a:solidFill>
                  <a:schemeClr val="tx2"/>
                </a:solidFill>
                <a:ea typeface="AL-Mohanad"/>
                <a:cs typeface="AL-Mohanad"/>
              </a:rPr>
              <a:t>يمثل غالبية المدارس الثانوية 97.5 %</a:t>
            </a:r>
          </a:p>
          <a:p>
            <a:pPr algn="just"/>
            <a:r>
              <a:rPr lang="ar-SA" sz="2900" b="1" dirty="0" smtClean="0">
                <a:solidFill>
                  <a:schemeClr val="tx2"/>
                </a:solidFill>
                <a:ea typeface="AL-Mohanad"/>
                <a:cs typeface="AL-Mohanad"/>
              </a:rPr>
              <a:t>نظام سنوي من فصلين دراسيين</a:t>
            </a:r>
          </a:p>
          <a:p>
            <a:pPr algn="just"/>
            <a:r>
              <a:rPr lang="ar-SA" sz="2900" b="1" dirty="0" smtClean="0">
                <a:solidFill>
                  <a:schemeClr val="tx2"/>
                </a:solidFill>
                <a:ea typeface="AL-Mohanad"/>
                <a:cs typeface="AL-Mohanad"/>
              </a:rPr>
              <a:t> يتكون من تخصصين في تعليم البنات علمي وأدبي، وثلاث تخصصات في تعليم البنين: إداري وشرعي وطبيعي</a:t>
            </a:r>
            <a:r>
              <a:rPr lang="ar-SA" sz="2900" b="1" dirty="0" smtClean="0">
                <a:solidFill>
                  <a:srgbClr val="EAE8E8"/>
                </a:solidFill>
                <a:ea typeface="AL-Mohanad"/>
                <a:cs typeface="AL-Mohanad"/>
              </a:rPr>
              <a:t>.</a:t>
            </a:r>
            <a:endParaRPr lang="en-US" sz="2900" b="1" dirty="0" smtClean="0">
              <a:solidFill>
                <a:srgbClr val="EAE8E8"/>
              </a:solidFill>
              <a:ea typeface="AL-Mohanad"/>
              <a:cs typeface="AL-Mohanad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3" grpId="0" build="p" animBg="1"/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1052512"/>
            <a:ext cx="8424862" cy="4733941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ar-SA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-ALMATEEN" pitchFamily="2" charset="-78"/>
              </a:rPr>
              <a:t>    لحساب المعدل الفصلي للطالب :مجموع الدرجات التي حصل عليها الطالب في كل مقرر دراسي أتمه بنجاح في عدد وحدات ذلك المقرر ، ثم يجمع الناتج من هذه العملية ويقسم على مجموع الساعات  المعتمدة التي أتمها بنجاح. 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-ALMATEEN" pitchFamily="2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ذييل 1"/>
          <p:cNvSpPr>
            <a:spLocks noGrp="1"/>
          </p:cNvSpPr>
          <p:nvPr>
            <p:ph type="ftr" sz="quarter" idx="11"/>
          </p:nvPr>
        </p:nvSpPr>
        <p:spPr bwMode="auto">
          <a:xfrm>
            <a:off x="3500430" y="6564337"/>
            <a:ext cx="210185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39975" y="554022"/>
            <a:ext cx="556736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ar-SA" sz="4200" dirty="0">
                <a:ea typeface="Times New Roman" pitchFamily="18" charset="0"/>
                <a:cs typeface="B-ALMATEEN" pitchFamily="2" charset="-78"/>
              </a:rPr>
              <a:t>مثال يوضح كيفية حساب المعدل</a:t>
            </a:r>
            <a:endParaRPr lang="en-US" sz="3200" dirty="0">
              <a:ea typeface="Times New Roman" pitchFamily="18" charset="0"/>
              <a:cs typeface="B-ALMATEEN" pitchFamily="2" charset="-78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357158" y="1357298"/>
          <a:ext cx="8568952" cy="5280236"/>
        </p:xfrm>
        <a:graphic>
          <a:graphicData uri="http://schemas.openxmlformats.org/drawingml/2006/table">
            <a:tbl>
              <a:tblPr rtl="1"/>
              <a:tblGrid>
                <a:gridCol w="2143121"/>
                <a:gridCol w="1700021"/>
                <a:gridCol w="2083099"/>
                <a:gridCol w="2642711"/>
              </a:tblGrid>
              <a:tr h="66615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مجموع الدرجات</a:t>
                      </a:r>
                      <a:endParaRPr kumimoji="0" lang="ar-S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الدرجة</a:t>
                      </a:r>
                      <a:endParaRPr kumimoji="0" lang="ar-S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عدد ساعاته</a:t>
                      </a:r>
                      <a:endParaRPr kumimoji="0" lang="ar-S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رمز المقرر</a:t>
                      </a:r>
                      <a:endParaRPr kumimoji="0" lang="ar-S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615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455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91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5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حديث 2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1713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435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87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5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لغة عربية 4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615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415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83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5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مهارات إدارية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615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380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76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5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تربية رياضية وصحية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615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360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72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5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أحياء 2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615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335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67</a:t>
                      </a:r>
                      <a:endParaRPr kumimoji="0" 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5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مهارات حياتيه</a:t>
                      </a:r>
                      <a:endParaRPr kumimoji="0" 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615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المجموع الكلي للدرجات2380</a:t>
                      </a:r>
                      <a:endParaRPr kumimoji="0" lang="ar-S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-ALMATEEN" pitchFamily="2" charset="-78"/>
                        </a:rPr>
                        <a:t>مجموع الساعات= 30</a:t>
                      </a:r>
                      <a:endParaRPr kumimoji="0" lang="ar-S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-AL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8959850" y="5030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ذييل 1"/>
          <p:cNvSpPr>
            <a:spLocks noGrp="1"/>
          </p:cNvSpPr>
          <p:nvPr>
            <p:ph type="ftr" sz="quarter" idx="11"/>
          </p:nvPr>
        </p:nvSpPr>
        <p:spPr bwMode="auto">
          <a:xfrm>
            <a:off x="3398839" y="6500834"/>
            <a:ext cx="210185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85720" y="1142984"/>
            <a:ext cx="8640762" cy="5184775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B-ALMATEEN" pitchFamily="2" charset="-78"/>
              </a:rPr>
              <a:t>ويعني هذا أن معدل الطالب الفصلي يساوي المجموع الكلي للدرجات 2380 مقسوما على مجموع الساعات المعتمدة (30) والتي أتمها بنجاح ليساوي 79.99 أي أن معدل الطالب الفصلي يقابل تقدير ( جيد +). 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B-ALMATEEN" pitchFamily="2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عار المدرسة.jpg"/>
          <p:cNvPicPr>
            <a:picLocks noChangeAspect="1"/>
          </p:cNvPicPr>
          <p:nvPr/>
        </p:nvPicPr>
        <p:blipFill>
          <a:blip r:embed="rId3" cstate="print"/>
          <a:srcRect t="14771"/>
          <a:stretch>
            <a:fillRect/>
          </a:stretch>
        </p:blipFill>
        <p:spPr>
          <a:xfrm>
            <a:off x="428596" y="908720"/>
            <a:ext cx="8286743" cy="5734990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1571604" y="4653136"/>
            <a:ext cx="571504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للتواصل مع المدرسة :</a:t>
            </a:r>
          </a:p>
          <a:p>
            <a:pPr algn="ctr"/>
            <a:r>
              <a:rPr lang="ar-S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الموقع على الانترنت</a:t>
            </a:r>
          </a:p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WWW.KAHSB.COM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عنصر نائب للتذييل 1"/>
          <p:cNvSpPr>
            <a:spLocks noGrp="1"/>
          </p:cNvSpPr>
          <p:nvPr>
            <p:ph type="ftr" sz="quarter" idx="11"/>
          </p:nvPr>
        </p:nvSpPr>
        <p:spPr bwMode="auto">
          <a:xfrm>
            <a:off x="-214346" y="6492899"/>
            <a:ext cx="210185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عنصر نائب للتذييل 1"/>
          <p:cNvSpPr>
            <a:spLocks noGrp="1"/>
          </p:cNvSpPr>
          <p:nvPr>
            <p:ph type="ftr" sz="quarter" idx="11"/>
          </p:nvPr>
        </p:nvSpPr>
        <p:spPr bwMode="auto">
          <a:xfrm>
            <a:off x="3428992" y="6248400"/>
            <a:ext cx="2173293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25603" name="عنصر نائب لرقم الشريحة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7E1FA5CD-9A5F-456F-8361-FDAC5AF349C1}" type="slidenum">
              <a:rPr lang="ar-SA" sz="1400" b="1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400" b="1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42928" y="857232"/>
            <a:ext cx="8229600" cy="13716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j-lt"/>
                <a:ea typeface="AL-Mohanad"/>
                <a:cs typeface="AL-Mohanad"/>
              </a:rPr>
              <a:t>مشروع تطوير التعليم الثانوي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j-lt"/>
              <a:ea typeface="AL-Mohanad"/>
              <a:cs typeface="AL-Mohanad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428728" y="2571744"/>
            <a:ext cx="6189662" cy="2660650"/>
          </a:xfrm>
          <a:prstGeom prst="rect">
            <a:avLst/>
          </a:prstGeom>
          <a:noFill/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>
            <a:normAutofit fontScale="92500"/>
          </a:bodyPr>
          <a:lstStyle/>
          <a:p>
            <a:pPr marL="320040" marR="0" lvl="0" indent="-320040" algn="ctr" defTabSz="914400" rtl="1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ar-SA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nstantia" pitchFamily="18" charset="0"/>
                <a:ea typeface="+mn-ea"/>
                <a:cs typeface="AL-Mohanad" pitchFamily="2" charset="-78"/>
              </a:rPr>
              <a:t> </a:t>
            </a:r>
          </a:p>
          <a:p>
            <a:pPr marL="320040" marR="0" lvl="0" indent="-320040" algn="ctr" defTabSz="914400" rtl="1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AL-Mohanad" pitchFamily="2" charset="-78"/>
              </a:rPr>
              <a:t>مشروع وطني لتطوير نظام تعليمي تربوي متكامل  لرفع الكفاءة الخارجية للتعليم الثانوي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عنصر نائب للتذييل 1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25603" name="عنصر نائب لرقم الشريحة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7E1FA5CD-9A5F-456F-8361-FDAC5AF349C1}" type="slidenum">
              <a:rPr lang="ar-SA" sz="1400" b="1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400" b="1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571472" y="1428736"/>
            <a:ext cx="8215312" cy="1785938"/>
          </a:xfrm>
          <a:prstGeom prst="rect">
            <a:avLst/>
          </a:prstGeom>
          <a:noFill/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0" rIns="0" bIns="0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/>
            </a:r>
            <a:b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</a:b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/>
            </a:r>
            <a:b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</a:b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/>
            </a:r>
            <a:b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</a:b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/>
            </a:r>
            <a:b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</a:b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/>
            </a:r>
            <a:b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</a:b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/>
            </a:r>
            <a:b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</a:b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/>
            </a:r>
            <a:b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</a:b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/>
            </a:r>
            <a:b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</a:b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/>
            </a:r>
            <a:b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</a:b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/>
            </a:r>
            <a:b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</a:b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>الرؤية</a:t>
            </a: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/>
            </a:r>
            <a:b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</a:b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>نظام تعليمي ثانوي ذو مواصفات عالمية</a:t>
            </a:r>
            <a:b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</a:br>
            <a:endParaRPr kumimoji="0" lang="en-US" sz="3600" b="1" i="0" u="none" strike="noStrike" kern="1200" cap="all" spc="0" normalizeH="0" baseline="0" noProof="0" dirty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عنوان فرعي 2"/>
          <p:cNvSpPr txBox="1">
            <a:spLocks/>
          </p:cNvSpPr>
          <p:nvPr/>
        </p:nvSpPr>
        <p:spPr>
          <a:xfrm>
            <a:off x="714348" y="3429000"/>
            <a:ext cx="7786684" cy="3010616"/>
          </a:xfrm>
          <a:prstGeom prst="rect">
            <a:avLst/>
          </a:prstGeom>
          <a:noFill/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ar-SA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>ا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>لرسالة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AL-Mohanad" pitchFamily="2" charset="-78"/>
              </a:rPr>
              <a:t>توفير تعليم ثانوي متكامل يسهم في بناء مجتمع المعرفة وإعداد الطالب للحياة  وللتعليم الجامعي والتهيئة لسوق العمل بالتعاون مع بيوت الخبرة المحلية والإقليمية والدولية  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AL-Mohanad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AL-Mohanad" pitchFamily="2" charset="-7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357422" y="785794"/>
            <a:ext cx="403244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rgbClr val="C00000"/>
                </a:solidFill>
                <a:latin typeface="+mn-lt"/>
                <a:cs typeface="AL-Mohanad" pitchFamily="2" charset="-78"/>
              </a:rPr>
              <a:t>مشروع تطوير التعليم الثانوي</a:t>
            </a:r>
            <a:endParaRPr lang="ar-SA" sz="2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عنصر نائب للتذييل 1"/>
          <p:cNvSpPr>
            <a:spLocks noGrp="1"/>
          </p:cNvSpPr>
          <p:nvPr>
            <p:ph type="ftr" sz="quarter" idx="11"/>
          </p:nvPr>
        </p:nvSpPr>
        <p:spPr bwMode="auto">
          <a:xfrm>
            <a:off x="3643306" y="6248400"/>
            <a:ext cx="210185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25603" name="عنصر نائب لرقم الشريحة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7E1FA5CD-9A5F-456F-8361-FDAC5AF349C1}" type="slidenum">
              <a:rPr lang="ar-SA" sz="1400" b="1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400" b="1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357438" y="714375"/>
            <a:ext cx="4221162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4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AL-Mohanad" pitchFamily="2" charset="-78"/>
              </a:rPr>
              <a:t> مراحل المشروع</a:t>
            </a:r>
            <a:endParaRPr lang="en-US" dirty="0">
              <a:latin typeface="+mn-lt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28596" y="1928802"/>
            <a:ext cx="8286808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48056" indent="-384048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ar-SA" sz="2800" b="1" dirty="0" smtClean="0">
                <a:solidFill>
                  <a:srgbClr val="0070C0"/>
                </a:solidFill>
                <a:cs typeface="AL-Mohanad" pitchFamily="2" charset="-78"/>
              </a:rPr>
              <a:t>المرحلة الأولى:  </a:t>
            </a:r>
            <a:r>
              <a:rPr lang="ar-S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Mohanad" pitchFamily="2" charset="-78"/>
              </a:rPr>
              <a:t>مرحلة الإعداد والتهيئة          1423 -1425ه</a:t>
            </a:r>
            <a:r>
              <a:rPr lang="ar-SA" sz="2800" b="1" dirty="0" smtClean="0">
                <a:solidFill>
                  <a:srgbClr val="0070C0"/>
                </a:solidFill>
                <a:cs typeface="AL-Mohanad" pitchFamily="2" charset="-78"/>
              </a:rPr>
              <a:t>ـ</a:t>
            </a:r>
          </a:p>
          <a:p>
            <a:pPr marL="448056" indent="-384048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 smtClean="0">
              <a:solidFill>
                <a:srgbClr val="FF0000"/>
              </a:solidFill>
              <a:cs typeface="AL-Mohanad" pitchFamily="2" charset="-78"/>
            </a:endParaRPr>
          </a:p>
          <a:p>
            <a:pPr marL="448056" indent="-384048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ar-SA" sz="2800" b="1" dirty="0" smtClean="0">
                <a:solidFill>
                  <a:schemeClr val="accent1">
                    <a:lumMod val="50000"/>
                  </a:schemeClr>
                </a:solidFill>
                <a:cs typeface="AL-Mohanad" pitchFamily="2" charset="-78"/>
              </a:rPr>
              <a:t>المرحلة الثانية : </a:t>
            </a:r>
            <a:r>
              <a:rPr lang="ar-SA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Mohanad" pitchFamily="2" charset="-78"/>
              </a:rPr>
              <a:t>مرحلة الاختبار والتطبيق        1426-1429هـ</a:t>
            </a:r>
          </a:p>
          <a:p>
            <a:pPr marL="448056" indent="-384048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sz="2800" b="1" dirty="0" smtClean="0">
              <a:solidFill>
                <a:srgbClr val="002060"/>
              </a:solidFill>
              <a:cs typeface="AL-Mohanad" pitchFamily="2" charset="-78"/>
            </a:endParaRPr>
          </a:p>
          <a:p>
            <a:pPr marL="448056" indent="-384048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ar-SA" sz="2800" b="1" dirty="0" smtClean="0">
                <a:solidFill>
                  <a:schemeClr val="accent6">
                    <a:lumMod val="50000"/>
                  </a:schemeClr>
                </a:solidFill>
                <a:cs typeface="AL-Mohanad" pitchFamily="2" charset="-78"/>
              </a:rPr>
              <a:t>المرحلة الثالثة: </a:t>
            </a:r>
            <a:r>
              <a:rPr lang="ar-SA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Mohanad" pitchFamily="2" charset="-78"/>
              </a:rPr>
              <a:t>مرحلة التقويم والتعديل           1429- 1430ه</a:t>
            </a:r>
            <a:r>
              <a:rPr lang="ar-SA" sz="2800" b="1" dirty="0" smtClean="0">
                <a:solidFill>
                  <a:schemeClr val="accent6">
                    <a:lumMod val="50000"/>
                  </a:schemeClr>
                </a:solidFill>
                <a:cs typeface="AL-Mohanad" pitchFamily="2" charset="-78"/>
              </a:rPr>
              <a:t>ـ</a:t>
            </a:r>
          </a:p>
          <a:p>
            <a:pPr marL="448056" indent="-384048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sz="2800" b="1" dirty="0" smtClean="0">
              <a:solidFill>
                <a:srgbClr val="FFFF00"/>
              </a:solidFill>
              <a:cs typeface="AL-Mohanad" pitchFamily="2" charset="-78"/>
            </a:endParaRPr>
          </a:p>
          <a:p>
            <a:pPr marL="448056" indent="-384048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ar-SA" sz="2800" b="1" dirty="0" smtClean="0">
                <a:solidFill>
                  <a:srgbClr val="FF0000"/>
                </a:solidFill>
                <a:cs typeface="AL-Mohanad" pitchFamily="2" charset="-78"/>
              </a:rPr>
              <a:t>المرحلة الرابعة : </a:t>
            </a:r>
            <a:r>
              <a:rPr lang="ar-S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Mohanad" pitchFamily="2" charset="-78"/>
              </a:rPr>
              <a:t>مرحلة التوسع النوعي           1430-1435هـ</a:t>
            </a:r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" pitchFamily="2" charset="-78"/>
            </a:endParaRPr>
          </a:p>
          <a:p>
            <a:endParaRPr lang="ar-SA" sz="28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54B89FAD-F733-4A3B-B1B1-3BC78192F5EF}" type="slidenum">
              <a:rPr lang="ar-SA">
                <a:solidFill>
                  <a:srgbClr val="FFFFFF"/>
                </a:solidFill>
                <a:cs typeface="AL-Mohanad" pitchFamily="2" charset="-78"/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  <a:cs typeface="AL-Mohanad" pitchFamily="2" charset="-78"/>
            </a:endParaRPr>
          </a:p>
        </p:txBody>
      </p:sp>
      <p:sp>
        <p:nvSpPr>
          <p:cNvPr id="26626" name="عنوان 1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8229600" cy="1295400"/>
          </a:xfrm>
        </p:spPr>
        <p:txBody>
          <a:bodyPr/>
          <a:lstStyle/>
          <a:p>
            <a:pPr algn="ctr"/>
            <a:r>
              <a:rPr lang="ar-SA" b="1" dirty="0" smtClean="0">
                <a:solidFill>
                  <a:srgbClr val="FFC000"/>
                </a:solidFill>
                <a:latin typeface="Tw Cen MT" pitchFamily="34" charset="0"/>
                <a:ea typeface="AL-Mohanad"/>
                <a:cs typeface="AL-Mohanad"/>
              </a:rPr>
              <a:t>الخطة الدراسية</a:t>
            </a:r>
            <a:endParaRPr lang="en-US" b="1" dirty="0" smtClean="0">
              <a:solidFill>
                <a:srgbClr val="FFC000"/>
              </a:solidFill>
              <a:latin typeface="Tw Cen MT" pitchFamily="34" charset="0"/>
              <a:ea typeface="AL-Mohanad"/>
              <a:cs typeface="AL-Mohanad"/>
            </a:endParaRPr>
          </a:p>
        </p:txBody>
      </p:sp>
      <p:pic>
        <p:nvPicPr>
          <p:cNvPr id="26628" name="صورة 1" descr="نظام المقررات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238" y="382588"/>
            <a:ext cx="942975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مستطيل 5"/>
          <p:cNvSpPr/>
          <p:nvPr/>
        </p:nvSpPr>
        <p:spPr>
          <a:xfrm>
            <a:off x="285720" y="1565275"/>
            <a:ext cx="857253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Clr>
                <a:srgbClr val="996666"/>
              </a:buClr>
              <a:buSzPct val="80000"/>
            </a:pPr>
            <a:r>
              <a:rPr lang="ar-SA" sz="2800" b="1" dirty="0">
                <a:solidFill>
                  <a:srgbClr val="594740"/>
                </a:solidFill>
                <a:ea typeface="AL-Mohanad"/>
                <a:cs typeface="AL-Mohanad"/>
              </a:rPr>
              <a:t>تعتمد الخطة الدراسية نظام الساعات </a:t>
            </a:r>
            <a:r>
              <a:rPr lang="ar-SA" sz="2800" b="1" dirty="0" smtClean="0">
                <a:solidFill>
                  <a:srgbClr val="594740"/>
                </a:solidFill>
                <a:ea typeface="AL-Mohanad"/>
                <a:cs typeface="AL-Mohanad"/>
              </a:rPr>
              <a:t>المعتمدة</a:t>
            </a:r>
            <a:r>
              <a:rPr lang="ar-SA" sz="2800" b="1" dirty="0">
                <a:solidFill>
                  <a:srgbClr val="594740"/>
                </a:solidFill>
                <a:ea typeface="AL-Mohanad"/>
                <a:cs typeface="AL-Mohanad"/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  <a:ea typeface="AL-Mohanad"/>
                <a:cs typeface="AL-Mohanad"/>
              </a:rPr>
              <a:t>200 </a:t>
            </a:r>
            <a:r>
              <a:rPr lang="ar-SA" sz="2800" b="1" dirty="0">
                <a:solidFill>
                  <a:srgbClr val="FF0000"/>
                </a:solidFill>
                <a:ea typeface="AL-Mohanad"/>
                <a:cs typeface="AL-Mohanad"/>
              </a:rPr>
              <a:t>ساعة </a:t>
            </a:r>
            <a:r>
              <a:rPr lang="ar-SA" sz="2800" b="1" dirty="0">
                <a:solidFill>
                  <a:srgbClr val="594740"/>
                </a:solidFill>
                <a:ea typeface="AL-Mohanad"/>
                <a:cs typeface="AL-Mohanad"/>
              </a:rPr>
              <a:t>دراسية </a:t>
            </a:r>
            <a:r>
              <a:rPr lang="ar-SA" sz="2800" b="1" dirty="0" smtClean="0">
                <a:solidFill>
                  <a:srgbClr val="594740"/>
                </a:solidFill>
                <a:ea typeface="AL-Mohanad"/>
                <a:cs typeface="AL-Mohanad"/>
              </a:rPr>
              <a:t>وتتكون </a:t>
            </a:r>
            <a:r>
              <a:rPr lang="ar-SA" sz="2800" b="1" dirty="0">
                <a:solidFill>
                  <a:srgbClr val="594740"/>
                </a:solidFill>
                <a:ea typeface="AL-Mohanad"/>
                <a:cs typeface="AL-Mohanad"/>
              </a:rPr>
              <a:t>من</a:t>
            </a:r>
            <a:r>
              <a:rPr lang="ar-SA" sz="2800" b="1" dirty="0" smtClean="0">
                <a:solidFill>
                  <a:srgbClr val="594740"/>
                </a:solidFill>
                <a:ea typeface="AL-Mohanad"/>
                <a:cs typeface="AL-Mohanad"/>
              </a:rPr>
              <a:t>:</a:t>
            </a:r>
          </a:p>
          <a:p>
            <a:pPr marL="342900" indent="-342900">
              <a:lnSpc>
                <a:spcPct val="90000"/>
              </a:lnSpc>
              <a:buClr>
                <a:srgbClr val="996666"/>
              </a:buClr>
              <a:buSzPct val="80000"/>
            </a:pPr>
            <a:endParaRPr lang="ar-SA" sz="2800" b="1" dirty="0">
              <a:solidFill>
                <a:srgbClr val="594740"/>
              </a:solidFill>
              <a:ea typeface="AL-Mohanad"/>
              <a:cs typeface="AL-Mohanad"/>
            </a:endParaRPr>
          </a:p>
          <a:p>
            <a:pPr marL="342900" indent="-342900">
              <a:lnSpc>
                <a:spcPct val="90000"/>
              </a:lnSpc>
              <a:buClr>
                <a:srgbClr val="996666"/>
              </a:buClr>
              <a:buSzPct val="80000"/>
              <a:buFont typeface="Wingdings" pitchFamily="2" charset="2"/>
              <a:buChar char="l"/>
            </a:pPr>
            <a:r>
              <a:rPr lang="ar-SA" sz="2800" b="1" dirty="0">
                <a:solidFill>
                  <a:srgbClr val="FFFF00"/>
                </a:solidFill>
                <a:ea typeface="AL-Mohanad"/>
                <a:cs typeface="AL-Mohanad"/>
              </a:rPr>
              <a:t> </a:t>
            </a:r>
            <a:r>
              <a:rPr lang="ar-SA" sz="2800" b="1" dirty="0">
                <a:solidFill>
                  <a:srgbClr val="FF0000"/>
                </a:solidFill>
                <a:ea typeface="AL-Mohanad"/>
                <a:cs typeface="AL-Mohanad"/>
              </a:rPr>
              <a:t>برنامج مشترك </a:t>
            </a:r>
            <a:r>
              <a:rPr lang="ar-SA" sz="2800" b="1" dirty="0">
                <a:solidFill>
                  <a:schemeClr val="tx2"/>
                </a:solidFill>
                <a:ea typeface="AL-Mohanad"/>
                <a:cs typeface="AL-Mohanad"/>
              </a:rPr>
              <a:t>: يدرسه جميع الطلاب</a:t>
            </a:r>
            <a:r>
              <a:rPr lang="ar-SA" sz="2800" b="1" dirty="0">
                <a:solidFill>
                  <a:srgbClr val="FFFFFF"/>
                </a:solidFill>
                <a:ea typeface="AL-Mohanad"/>
                <a:cs typeface="AL-Mohanad"/>
              </a:rPr>
              <a:t>   </a:t>
            </a:r>
            <a:r>
              <a:rPr lang="ar-SA" sz="2800" b="1" dirty="0" smtClean="0">
                <a:solidFill>
                  <a:srgbClr val="FF0000"/>
                </a:solidFill>
                <a:ea typeface="AL-Mohanad"/>
                <a:cs typeface="AL-Mohanad"/>
              </a:rPr>
              <a:t>125 </a:t>
            </a:r>
            <a:r>
              <a:rPr lang="ar-SA" sz="2800" b="1" dirty="0">
                <a:solidFill>
                  <a:srgbClr val="FF0000"/>
                </a:solidFill>
                <a:ea typeface="AL-Mohanad"/>
                <a:cs typeface="AL-Mohanad"/>
              </a:rPr>
              <a:t>ساعة</a:t>
            </a:r>
          </a:p>
          <a:p>
            <a:pPr marL="342900" indent="-342900">
              <a:lnSpc>
                <a:spcPct val="90000"/>
              </a:lnSpc>
              <a:buClr>
                <a:srgbClr val="996666"/>
              </a:buClr>
              <a:buSzPct val="80000"/>
              <a:buFont typeface="Wingdings" pitchFamily="2" charset="2"/>
              <a:buChar char="l"/>
            </a:pPr>
            <a:r>
              <a:rPr lang="ar-SA" sz="2800" b="1" dirty="0">
                <a:solidFill>
                  <a:srgbClr val="FF0000"/>
                </a:solidFill>
                <a:ea typeface="AL-Mohanad"/>
                <a:cs typeface="AL-Mohanad"/>
              </a:rPr>
              <a:t>برنامج </a:t>
            </a:r>
            <a:r>
              <a:rPr lang="ar-SA" sz="2800" b="1" dirty="0" smtClean="0">
                <a:solidFill>
                  <a:srgbClr val="FF0000"/>
                </a:solidFill>
                <a:ea typeface="AL-Mohanad"/>
                <a:cs typeface="AL-Mohanad"/>
              </a:rPr>
              <a:t>تخصصي </a:t>
            </a:r>
            <a:r>
              <a:rPr lang="ar-SA" sz="2800" b="1" dirty="0" smtClean="0">
                <a:solidFill>
                  <a:schemeClr val="tx2"/>
                </a:solidFill>
                <a:ea typeface="AL-Mohanad"/>
                <a:cs typeface="AL-Mohanad"/>
              </a:rPr>
              <a:t>:</a:t>
            </a:r>
            <a:r>
              <a:rPr lang="ar-SA" sz="2800" b="1" dirty="0" smtClean="0">
                <a:solidFill>
                  <a:srgbClr val="FFFF00"/>
                </a:solidFill>
                <a:ea typeface="AL-Mohanad"/>
                <a:cs typeface="AL-Mohanad"/>
              </a:rPr>
              <a:t> </a:t>
            </a:r>
          </a:p>
          <a:p>
            <a:pPr marL="342900" indent="-342900">
              <a:lnSpc>
                <a:spcPct val="90000"/>
              </a:lnSpc>
              <a:buClr>
                <a:srgbClr val="996666"/>
              </a:buClr>
              <a:buSzPct val="80000"/>
              <a:buFont typeface="Wingdings" pitchFamily="2" charset="2"/>
              <a:buChar char="l"/>
            </a:pPr>
            <a:r>
              <a:rPr lang="ar-SA" sz="2800" b="1" dirty="0" smtClean="0">
                <a:solidFill>
                  <a:schemeClr val="tx2"/>
                </a:solidFill>
                <a:ea typeface="AL-Mohanad"/>
                <a:cs typeface="AL-Mohanad"/>
              </a:rPr>
              <a:t>يتفرع </a:t>
            </a:r>
            <a:r>
              <a:rPr lang="ar-SA" sz="2800" b="1" dirty="0">
                <a:solidFill>
                  <a:schemeClr val="tx2"/>
                </a:solidFill>
                <a:ea typeface="AL-Mohanad"/>
                <a:cs typeface="AL-Mohanad"/>
              </a:rPr>
              <a:t>إلى مسارين تخصصيين:كل منهما </a:t>
            </a:r>
            <a:r>
              <a:rPr lang="ar-SA" sz="2800" b="1" dirty="0" smtClean="0">
                <a:solidFill>
                  <a:srgbClr val="FF0000"/>
                </a:solidFill>
                <a:ea typeface="AL-Mohanad"/>
                <a:cs typeface="AL-Mohanad"/>
              </a:rPr>
              <a:t>65 </a:t>
            </a:r>
            <a:r>
              <a:rPr lang="ar-SA" sz="2800" b="1" dirty="0">
                <a:solidFill>
                  <a:srgbClr val="FF0000"/>
                </a:solidFill>
                <a:ea typeface="AL-Mohanad"/>
                <a:cs typeface="AL-Mohanad"/>
              </a:rPr>
              <a:t>ساعة </a:t>
            </a:r>
          </a:p>
          <a:p>
            <a:pPr marL="342900" indent="-342900">
              <a:lnSpc>
                <a:spcPct val="90000"/>
              </a:lnSpc>
              <a:buClr>
                <a:srgbClr val="996666"/>
              </a:buClr>
              <a:buSzPct val="80000"/>
            </a:pPr>
            <a:r>
              <a:rPr lang="ar-SA" sz="2800" b="1" dirty="0">
                <a:solidFill>
                  <a:schemeClr val="tx2"/>
                </a:solidFill>
                <a:ea typeface="AL-Mohanad"/>
                <a:cs typeface="AL-Mohanad"/>
              </a:rPr>
              <a:t>      *  مسار العلوم الإنسانية </a:t>
            </a:r>
          </a:p>
          <a:p>
            <a:pPr marL="342900" indent="-342900">
              <a:lnSpc>
                <a:spcPct val="90000"/>
              </a:lnSpc>
              <a:buClr>
                <a:srgbClr val="996666"/>
              </a:buClr>
              <a:buSzPct val="80000"/>
            </a:pPr>
            <a:r>
              <a:rPr lang="ar-SA" sz="2800" b="1" dirty="0">
                <a:solidFill>
                  <a:schemeClr val="tx2"/>
                </a:solidFill>
                <a:ea typeface="AL-Mohanad"/>
                <a:cs typeface="AL-Mohanad"/>
              </a:rPr>
              <a:t>      * مسار العلوم </a:t>
            </a:r>
            <a:r>
              <a:rPr lang="ar-SA" sz="2800" b="1" dirty="0" smtClean="0">
                <a:solidFill>
                  <a:schemeClr val="tx2"/>
                </a:solidFill>
                <a:ea typeface="AL-Mohanad"/>
                <a:cs typeface="AL-Mohanad"/>
              </a:rPr>
              <a:t>الطبيعية</a:t>
            </a:r>
          </a:p>
          <a:p>
            <a:pPr marL="342900" indent="-342900">
              <a:lnSpc>
                <a:spcPct val="90000"/>
              </a:lnSpc>
              <a:buClr>
                <a:srgbClr val="996666"/>
              </a:buClr>
              <a:buSzPct val="80000"/>
            </a:pPr>
            <a:r>
              <a:rPr lang="ar-SA" sz="2800" b="1" dirty="0" smtClean="0">
                <a:solidFill>
                  <a:schemeClr val="tx2"/>
                </a:solidFill>
                <a:ea typeface="AL-Mohanad"/>
                <a:cs typeface="AL-Mohanad"/>
              </a:rPr>
              <a:t>       يتجه </a:t>
            </a:r>
            <a:r>
              <a:rPr lang="ar-SA" sz="2800" b="1" dirty="0">
                <a:solidFill>
                  <a:schemeClr val="tx2"/>
                </a:solidFill>
                <a:ea typeface="AL-Mohanad"/>
                <a:cs typeface="AL-Mohanad"/>
              </a:rPr>
              <a:t>الطالب والطالبة للدراسة في </a:t>
            </a:r>
            <a:r>
              <a:rPr lang="ar-SA" sz="2800" b="1" dirty="0" smtClean="0">
                <a:solidFill>
                  <a:schemeClr val="tx2"/>
                </a:solidFill>
                <a:ea typeface="AL-Mohanad"/>
                <a:cs typeface="AL-Mohanad"/>
              </a:rPr>
              <a:t>أحدهما .</a:t>
            </a:r>
          </a:p>
          <a:p>
            <a:pPr marL="342900" indent="-342900" algn="ctr">
              <a:lnSpc>
                <a:spcPct val="90000"/>
              </a:lnSpc>
              <a:buClr>
                <a:srgbClr val="996666"/>
              </a:buClr>
              <a:buSzPct val="80000"/>
            </a:pPr>
            <a:endParaRPr lang="ar-SA" sz="2800" b="1" dirty="0">
              <a:solidFill>
                <a:schemeClr val="tx2"/>
              </a:solidFill>
              <a:ea typeface="AL-Mohanad"/>
              <a:cs typeface="AL-Mohanad"/>
            </a:endParaRPr>
          </a:p>
          <a:p>
            <a:pPr marL="342900" indent="-342900">
              <a:lnSpc>
                <a:spcPct val="90000"/>
              </a:lnSpc>
              <a:buClr>
                <a:srgbClr val="996666"/>
              </a:buClr>
              <a:buSzPct val="80000"/>
              <a:buFont typeface="Wingdings" pitchFamily="2" charset="2"/>
              <a:buChar char="l"/>
            </a:pPr>
            <a:r>
              <a:rPr lang="ar-SA" sz="2800" b="1" dirty="0">
                <a:solidFill>
                  <a:srgbClr val="FFFFFF"/>
                </a:solidFill>
                <a:ea typeface="AL-Mohanad"/>
                <a:cs typeface="AL-Mohanad"/>
              </a:rPr>
              <a:t> </a:t>
            </a:r>
            <a:r>
              <a:rPr lang="ar-SA" sz="2800" b="1" dirty="0">
                <a:solidFill>
                  <a:srgbClr val="FF0000"/>
                </a:solidFill>
                <a:ea typeface="AL-Mohanad"/>
                <a:cs typeface="AL-Mohanad"/>
              </a:rPr>
              <a:t>برنامج اختياري </a:t>
            </a:r>
            <a:r>
              <a:rPr lang="ar-SA" sz="2800" b="1" dirty="0">
                <a:solidFill>
                  <a:schemeClr val="tx2"/>
                </a:solidFill>
                <a:ea typeface="AL-Mohanad"/>
                <a:cs typeface="AL-Mohanad"/>
              </a:rPr>
              <a:t>:</a:t>
            </a:r>
            <a:r>
              <a:rPr lang="ar-SA" sz="2800" b="1" dirty="0" smtClean="0">
                <a:solidFill>
                  <a:srgbClr val="FFFFFF"/>
                </a:solidFill>
                <a:ea typeface="AL-Mohanad"/>
                <a:cs typeface="AL-Mohanad"/>
              </a:rPr>
              <a:t> </a:t>
            </a:r>
            <a:r>
              <a:rPr lang="ar-SA" sz="2800" b="1" dirty="0" smtClean="0">
                <a:solidFill>
                  <a:schemeClr val="tx2"/>
                </a:solidFill>
                <a:ea typeface="AL-Mohanad"/>
                <a:cs typeface="AL-Mohanad"/>
              </a:rPr>
              <a:t>يتطلب النظام دراسة مقررين دراسيين (10) ساعات كحد أدنى وأربعة مقررات (20) ساعة كحد أقصى0</a:t>
            </a:r>
            <a:endParaRPr lang="ar-SA" sz="2800" b="1" dirty="0">
              <a:solidFill>
                <a:schemeClr val="tx2"/>
              </a:solidFill>
              <a:ea typeface="AL-Mohanad"/>
              <a:cs typeface="AL-Mohanad"/>
            </a:endParaRPr>
          </a:p>
        </p:txBody>
      </p:sp>
      <p:sp>
        <p:nvSpPr>
          <p:cNvPr id="7" name="عنصر نائب للتذييل 1"/>
          <p:cNvSpPr>
            <a:spLocks noGrp="1"/>
          </p:cNvSpPr>
          <p:nvPr>
            <p:ph type="ftr" sz="quarter" idx="11"/>
          </p:nvPr>
        </p:nvSpPr>
        <p:spPr bwMode="auto">
          <a:xfrm>
            <a:off x="3500430" y="6429396"/>
            <a:ext cx="210185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116763" cy="990600"/>
          </a:xfrm>
        </p:spPr>
        <p:txBody>
          <a:bodyPr anchor="b">
            <a:noAutofit/>
          </a:bodyPr>
          <a:lstStyle/>
          <a:p>
            <a:pPr algn="ctr"/>
            <a:r>
              <a:rPr lang="ar-SA" sz="3600" dirty="0" smtClean="0">
                <a:solidFill>
                  <a:srgbClr val="FFC000"/>
                </a:solidFill>
                <a:ea typeface="AL-Mohanad"/>
                <a:cs typeface="AL-Mohanad"/>
              </a:rPr>
              <a:t>البرنامج المشترك </a:t>
            </a:r>
            <a:r>
              <a:rPr lang="ar-SA" sz="4000" dirty="0" smtClean="0">
                <a:solidFill>
                  <a:srgbClr val="FFC000"/>
                </a:solidFill>
                <a:ea typeface="AL-Mohanad"/>
                <a:cs typeface="AL-Mohanad"/>
              </a:rPr>
              <a:t>25 مقرر</a:t>
            </a:r>
            <a:r>
              <a:rPr lang="ar-SA" sz="3600" dirty="0" smtClean="0">
                <a:solidFill>
                  <a:srgbClr val="FFC000"/>
                </a:solidFill>
                <a:ea typeface="AL-Mohanad"/>
                <a:cs typeface="AL-Mohanad"/>
              </a:rPr>
              <a:t> : 125 ساعة</a:t>
            </a:r>
            <a:endParaRPr lang="en-US" sz="3600" dirty="0" smtClean="0">
              <a:solidFill>
                <a:srgbClr val="FFC000"/>
              </a:solidFill>
              <a:ea typeface="AL-Mohanad"/>
              <a:cs typeface="AL-Mohanad"/>
            </a:endParaRPr>
          </a:p>
        </p:txBody>
      </p:sp>
      <p:graphicFrame>
        <p:nvGraphicFramePr>
          <p:cNvPr id="27750" name="Group 102"/>
          <p:cNvGraphicFramePr>
            <a:graphicFrameLocks noGrp="1"/>
          </p:cNvGraphicFramePr>
          <p:nvPr/>
        </p:nvGraphicFramePr>
        <p:xfrm>
          <a:off x="0" y="1412776"/>
          <a:ext cx="9072594" cy="4716612"/>
        </p:xfrm>
        <a:graphic>
          <a:graphicData uri="http://schemas.openxmlformats.org/drawingml/2006/table">
            <a:tbl>
              <a:tblPr/>
              <a:tblGrid>
                <a:gridCol w="2266678"/>
                <a:gridCol w="1431379"/>
                <a:gridCol w="1362752"/>
                <a:gridCol w="4011785"/>
              </a:tblGrid>
              <a:tr h="435572"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المجال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عدد الساعات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عدد المقررات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أسماء المقررات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9580"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العلوم الشرعية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25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قرآن كريم 1  ، توحيد1 ، تفسير1،  حديث1 ، فقه1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379580"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اللغة العربية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20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لغة عربية1 ،لغة عربية2 ، لغة عربية 3 ، لغة عربية 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379580"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الرياضيات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10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رياضيات 1 ، رياضيات 2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379580"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العلوم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20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كيمياء 1، فيزياء 1 ، أحياء 1، علم البيئة .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379580"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اللغة الإنجليزية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20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Times New Roman" pitchFamily="18" charset="0"/>
                          <a:cs typeface="AL-Mohanad"/>
                        </a:rPr>
                        <a:t>English 1, English 2,English 3, English 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379580"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الاجتماعيات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اجتماعيات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379580"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التربية المهنية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تربية مهنية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379580"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المهارات الحياتية  والتربية الأسرية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مهارات حياتية وتربية أسرية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379580"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الحاسب  وتقنية المعلومات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10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حاسب1، حاسب2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79580"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التربية الصحية  والبدنية (بنين)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8D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تربية صحية وبدنية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8D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77140"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المجموع</a:t>
                      </a: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125</a:t>
                      </a: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25</a:t>
                      </a: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المجموع</a:t>
                      </a:r>
                      <a:endParaRPr kumimoji="0" lang="ar-SA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7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7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idx="4294967295"/>
          </p:nvPr>
        </p:nvSpPr>
        <p:spPr>
          <a:xfrm>
            <a:off x="1214414" y="3143248"/>
            <a:ext cx="7072362" cy="182880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ar-SA" sz="5400" dirty="0">
                <a:solidFill>
                  <a:srgbClr val="FFC000"/>
                </a:solidFill>
                <a:ea typeface="AL-Mohanad"/>
                <a:cs typeface="AL-Mohanad"/>
              </a:rPr>
              <a:t>البرنامج التخصصي:</a:t>
            </a:r>
            <a:r>
              <a:rPr lang="ar-SA" sz="4000" dirty="0">
                <a:ea typeface="AL-Mohanad"/>
                <a:cs typeface="AL-Mohanad"/>
              </a:rPr>
              <a:t/>
            </a:r>
            <a:br>
              <a:rPr lang="ar-SA" sz="4000" dirty="0">
                <a:ea typeface="AL-Mohanad"/>
                <a:cs typeface="AL-Mohanad"/>
              </a:rPr>
            </a:br>
            <a:r>
              <a:rPr lang="ar-SA" sz="4000" b="1" dirty="0">
                <a:ea typeface="AL-Mohanad"/>
                <a:cs typeface="AL-Mohanad"/>
              </a:rPr>
              <a:t/>
            </a:r>
            <a:br>
              <a:rPr lang="ar-SA" sz="4000" b="1" dirty="0">
                <a:ea typeface="AL-Mohanad"/>
                <a:cs typeface="AL-Mohanad"/>
              </a:rPr>
            </a:br>
            <a:r>
              <a:rPr lang="ar-SA" sz="4000" b="1" dirty="0">
                <a:ea typeface="AL-Mohanad"/>
                <a:cs typeface="AL-Mohanad"/>
              </a:rPr>
              <a:t>مسار العلوم الطبيعية:   </a:t>
            </a:r>
            <a:r>
              <a:rPr lang="ar-SA" sz="4000" b="1" dirty="0" smtClean="0">
                <a:ea typeface="AL-Mohanad"/>
                <a:cs typeface="AL-Mohanad"/>
              </a:rPr>
              <a:t>65 </a:t>
            </a:r>
            <a:r>
              <a:rPr lang="ar-SA" sz="4000" b="1" dirty="0">
                <a:ea typeface="AL-Mohanad"/>
                <a:cs typeface="AL-Mohanad"/>
              </a:rPr>
              <a:t>ساعة   </a:t>
            </a:r>
            <a:r>
              <a:rPr lang="ar-SA" sz="4000" b="1" dirty="0" smtClean="0">
                <a:ea typeface="AL-Mohanad"/>
                <a:cs typeface="AL-Mohanad"/>
              </a:rPr>
              <a:t>13 مقررا</a:t>
            </a:r>
            <a:r>
              <a:rPr lang="ar-SA" sz="4000" b="1" dirty="0">
                <a:ea typeface="AL-Mohanad"/>
                <a:cs typeface="AL-Mohanad"/>
              </a:rPr>
              <a:t/>
            </a:r>
            <a:br>
              <a:rPr lang="ar-SA" sz="4000" b="1" dirty="0">
                <a:ea typeface="AL-Mohanad"/>
                <a:cs typeface="AL-Mohanad"/>
              </a:rPr>
            </a:br>
            <a:r>
              <a:rPr lang="ar-SA" sz="4000" b="1" dirty="0">
                <a:ea typeface="AL-Mohanad"/>
                <a:cs typeface="AL-Mohanad"/>
              </a:rPr>
              <a:t/>
            </a:r>
            <a:br>
              <a:rPr lang="ar-SA" sz="4000" b="1" dirty="0">
                <a:ea typeface="AL-Mohanad"/>
                <a:cs typeface="AL-Mohanad"/>
              </a:rPr>
            </a:br>
            <a:r>
              <a:rPr lang="ar-SA" sz="4000" b="1" dirty="0">
                <a:ea typeface="AL-Mohanad"/>
                <a:cs typeface="AL-Mohanad"/>
              </a:rPr>
              <a:t>مسار العلوم الإنسانية: </a:t>
            </a:r>
            <a:r>
              <a:rPr lang="ar-SA" sz="4000" b="1" dirty="0" smtClean="0">
                <a:ea typeface="AL-Mohanad"/>
                <a:cs typeface="AL-Mohanad"/>
              </a:rPr>
              <a:t>65 </a:t>
            </a:r>
            <a:r>
              <a:rPr lang="ar-SA" sz="4000" b="1" dirty="0">
                <a:ea typeface="AL-Mohanad"/>
                <a:cs typeface="AL-Mohanad"/>
              </a:rPr>
              <a:t>ساعة   </a:t>
            </a:r>
            <a:r>
              <a:rPr lang="ar-SA" sz="4000" b="1" dirty="0" smtClean="0">
                <a:ea typeface="AL-Mohanad"/>
                <a:cs typeface="AL-Mohanad"/>
              </a:rPr>
              <a:t>13 مقررا</a:t>
            </a:r>
            <a:endParaRPr lang="en-US" sz="4000" b="1" dirty="0">
              <a:ea typeface="AL-Mohanad"/>
              <a:cs typeface="AL-Mohanad"/>
            </a:endParaRPr>
          </a:p>
        </p:txBody>
      </p:sp>
      <p:sp>
        <p:nvSpPr>
          <p:cNvPr id="3" name="عنصر نائب للتذييل 1"/>
          <p:cNvSpPr>
            <a:spLocks noGrp="1"/>
          </p:cNvSpPr>
          <p:nvPr>
            <p:ph type="ftr" sz="quarter" idx="11"/>
          </p:nvPr>
        </p:nvSpPr>
        <p:spPr bwMode="auto">
          <a:xfrm>
            <a:off x="3500430" y="6421461"/>
            <a:ext cx="210185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idx="4294967295"/>
          </p:nvPr>
        </p:nvSpPr>
        <p:spPr>
          <a:xfrm>
            <a:off x="2484444" y="557198"/>
            <a:ext cx="4159258" cy="800100"/>
          </a:xfrm>
        </p:spPr>
        <p:txBody>
          <a:bodyPr anchor="b">
            <a:normAutofit fontScale="90000"/>
          </a:bodyPr>
          <a:lstStyle/>
          <a:p>
            <a:r>
              <a:rPr lang="ar-SA" b="1" dirty="0">
                <a:solidFill>
                  <a:srgbClr val="FFC000"/>
                </a:solidFill>
                <a:ea typeface="AL-Mohanad"/>
                <a:cs typeface="AL-Mohanad"/>
              </a:rPr>
              <a:t>مسار العلوم الطبيعية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29728" name="Group 32"/>
          <p:cNvGraphicFramePr>
            <a:graphicFrameLocks noGrp="1"/>
          </p:cNvGraphicFramePr>
          <p:nvPr/>
        </p:nvGraphicFramePr>
        <p:xfrm>
          <a:off x="500063" y="1423369"/>
          <a:ext cx="8143875" cy="4577399"/>
        </p:xfrm>
        <a:graphic>
          <a:graphicData uri="http://schemas.openxmlformats.org/drawingml/2006/table">
            <a:tbl>
              <a:tblPr/>
              <a:tblGrid>
                <a:gridCol w="2714625"/>
                <a:gridCol w="1571625"/>
                <a:gridCol w="3857625"/>
              </a:tblGrid>
              <a:tr h="5540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المجال</a:t>
                      </a: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عدد الساعات</a:t>
                      </a:r>
                      <a:endParaRPr kumimoji="0" lang="en-US" sz="2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إجباري تخصص</a:t>
                      </a:r>
                      <a:endParaRPr kumimoji="0" lang="en-US" sz="2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922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الرياضيات</a:t>
                      </a: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20</a:t>
                      </a: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رياضيات 3 ، رياضيات4، رياضيات 5 ، رياضيات 6</a:t>
                      </a: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15763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العلوم الطبيعية</a:t>
                      </a: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40</a:t>
                      </a: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كيمياء2 ، </a:t>
                      </a:r>
                      <a:r>
                        <a:rPr kumimoji="0" lang="ar-SA" sz="2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كيمياء3 </a:t>
                      </a:r>
                      <a:r>
                        <a:rPr kumimoji="0" lang="ar-SA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، </a:t>
                      </a:r>
                      <a:r>
                        <a:rPr kumimoji="0" lang="ar-SA" sz="2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كيمياء4</a:t>
                      </a:r>
                      <a:r>
                        <a:rPr kumimoji="0" lang="ar-SA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 ، فيزياء 2، فيزياء3، فيزياء 4 ، أحياء 2 ، أحياء 3، </a:t>
                      </a: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اللغة الإنجليزية</a:t>
                      </a:r>
                      <a:endParaRPr kumimoji="0" lang="en-US" sz="2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5</a:t>
                      </a:r>
                      <a:endParaRPr kumimoji="0" lang="en-US" sz="2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English 5 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المجموع</a:t>
                      </a:r>
                      <a:endParaRPr kumimoji="0" lang="en-US" sz="3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65 ساعة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L-Mohanad"/>
                        </a:rPr>
                        <a:t>13مقرراً</a:t>
                      </a:r>
                      <a:endParaRPr kumimoji="0" lang="en-US" sz="3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L-Mohanad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4" name="عنصر نائب للتذييل 1"/>
          <p:cNvSpPr>
            <a:spLocks noGrp="1"/>
          </p:cNvSpPr>
          <p:nvPr>
            <p:ph type="ftr" sz="quarter" idx="11"/>
          </p:nvPr>
        </p:nvSpPr>
        <p:spPr bwMode="auto">
          <a:xfrm>
            <a:off x="3500430" y="6350023"/>
            <a:ext cx="210185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solidFill>
                  <a:schemeClr val="tx2"/>
                </a:solidFill>
                <a:latin typeface="Tw Cen MT" pitchFamily="34" charset="0"/>
                <a:cs typeface="Arial" pitchFamily="34" charset="0"/>
              </a:rPr>
              <a:t>مشروع تطوير التعليم الثانوي</a:t>
            </a:r>
            <a:endParaRPr lang="en-US" sz="1400" dirty="0" smtClean="0">
              <a:solidFill>
                <a:schemeClr val="tx2"/>
              </a:solidFill>
              <a:latin typeface="Tw Cen MT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</TotalTime>
  <Words>1444</Words>
  <Application>Microsoft Office PowerPoint</Application>
  <PresentationFormat>عرض على الشاشة (3:4)‏</PresentationFormat>
  <Paragraphs>498</Paragraphs>
  <Slides>23</Slides>
  <Notes>23</Notes>
  <HiddenSlides>0</HiddenSlides>
  <MMClips>0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23</vt:i4>
      </vt:variant>
    </vt:vector>
  </HeadingPairs>
  <TitlesOfParts>
    <vt:vector size="25" baseType="lpstr">
      <vt:lpstr>2_تدفق</vt:lpstr>
      <vt:lpstr>تدفق</vt:lpstr>
      <vt:lpstr>الشريحة 1</vt:lpstr>
      <vt:lpstr>أنماط التعليم الثانوي</vt:lpstr>
      <vt:lpstr>الشريحة 3</vt:lpstr>
      <vt:lpstr>الشريحة 4</vt:lpstr>
      <vt:lpstr>الشريحة 5</vt:lpstr>
      <vt:lpstr>الخطة الدراسية</vt:lpstr>
      <vt:lpstr>البرنامج المشترك 25 مقرر : 125 ساعة</vt:lpstr>
      <vt:lpstr>البرنامج التخصصي:  مسار العلوم الطبيعية:   65 ساعة   13 مقررا  مسار العلوم الإنسانية: 65 ساعة   13 مقررا</vt:lpstr>
      <vt:lpstr>مسار العلوم الطبيعية</vt:lpstr>
      <vt:lpstr>مسار العلوم الإنسانية</vt:lpstr>
      <vt:lpstr>البرنامج الاختياري</vt:lpstr>
      <vt:lpstr>الأسس التي يقوم عليها نظام المقررات</vt:lpstr>
      <vt:lpstr> متى يعد الطالب متخرجا  في نظام المقررات؟          يعد الطالب متخرجاً من المرحلة الثانوية بنظام المقررات إذا اجتاز جميع المقررات المطلوبة بما لا يقل عن ( 200) ساعة، وفق التوزيع التالي:    125 ساعة من البرنامج المشترك      65 ساعة  من البرنامج التخصصي     10 ساعات من البرنامج الاختياري</vt:lpstr>
      <vt:lpstr>تقويم المتعلم في نظام المقررات</vt:lpstr>
      <vt:lpstr>أولا: مقررات التقويم العام :  وهو التقويم الذي يجمع بين التقويم التحصيلي والتقويم المستمر وفق توزيعات تتناسب وطبيعة كل مقرر:</vt:lpstr>
      <vt:lpstr>ثانيا: مقررات التقويم المستمر : وهو التقويم الذي يعتمد عل التقويم المستمر و أدواته  المختلفة  لمقررات تتطلب هذا النوع من التقويم.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تاريخ التعليم الثانوي  تطور التعليم الثانوي   في المملكة العربية السعودية (التعليم الثانوي في 85 عاماً)</dc:title>
  <dc:creator>تطوىر</dc:creator>
  <cp:lastModifiedBy>zrm</cp:lastModifiedBy>
  <cp:revision>84</cp:revision>
  <dcterms:created xsi:type="dcterms:W3CDTF">2010-02-06T18:07:51Z</dcterms:created>
  <dcterms:modified xsi:type="dcterms:W3CDTF">2013-06-05T05:49:25Z</dcterms:modified>
</cp:coreProperties>
</file>